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5.xml" ContentType="application/inkml+xml"/>
  <Override PartName="/ppt/notesSlides/notesSlide8.xml" ContentType="application/vnd.openxmlformats-officedocument.presentationml.notesSlide+xml"/>
  <Override PartName="/ppt/ink/ink6.xml" ContentType="application/inkml+xml"/>
  <Override PartName="/ppt/notesSlides/notesSlide9.xml" ContentType="application/vnd.openxmlformats-officedocument.presentationml.notesSlide+xml"/>
  <Override PartName="/ppt/ink/ink7.xml" ContentType="application/inkml+xml"/>
  <Override PartName="/ppt/notesSlides/notesSlide10.xml" ContentType="application/vnd.openxmlformats-officedocument.presentationml.notesSlide+xml"/>
  <Override PartName="/ppt/ink/ink8.xml" ContentType="application/inkml+xml"/>
  <Override PartName="/ppt/notesSlides/notesSlide11.xml" ContentType="application/vnd.openxmlformats-officedocument.presentationml.notesSlide+xml"/>
  <Override PartName="/ppt/ink/ink9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14.xml" ContentType="application/vnd.openxmlformats-officedocument.presentationml.notesSlide+xml"/>
  <Override PartName="/ppt/ink/ink12.xml" ContentType="application/inkml+xml"/>
  <Override PartName="/ppt/notesSlides/notesSlide15.xml" ContentType="application/vnd.openxmlformats-officedocument.presentationml.notesSlide+xml"/>
  <Override PartName="/ppt/ink/ink13.xml" ContentType="application/inkml+xml"/>
  <Override PartName="/ppt/notesSlides/notesSlide16.xml" ContentType="application/vnd.openxmlformats-officedocument.presentationml.notesSlide+xml"/>
  <Override PartName="/ppt/ink/ink14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31"/>
  </p:notesMasterIdLst>
  <p:sldIdLst>
    <p:sldId id="256" r:id="rId5"/>
    <p:sldId id="257" r:id="rId6"/>
    <p:sldId id="260" r:id="rId7"/>
    <p:sldId id="258" r:id="rId8"/>
    <p:sldId id="267" r:id="rId9"/>
    <p:sldId id="262" r:id="rId10"/>
    <p:sldId id="278" r:id="rId11"/>
    <p:sldId id="259" r:id="rId12"/>
    <p:sldId id="261" r:id="rId13"/>
    <p:sldId id="266" r:id="rId14"/>
    <p:sldId id="274" r:id="rId15"/>
    <p:sldId id="269" r:id="rId16"/>
    <p:sldId id="268" r:id="rId17"/>
    <p:sldId id="273" r:id="rId18"/>
    <p:sldId id="279" r:id="rId19"/>
    <p:sldId id="264" r:id="rId20"/>
    <p:sldId id="277" r:id="rId21"/>
    <p:sldId id="263" r:id="rId22"/>
    <p:sldId id="265" r:id="rId23"/>
    <p:sldId id="271" r:id="rId24"/>
    <p:sldId id="276" r:id="rId25"/>
    <p:sldId id="272" r:id="rId26"/>
    <p:sldId id="270" r:id="rId27"/>
    <p:sldId id="275" r:id="rId28"/>
    <p:sldId id="280" r:id="rId29"/>
    <p:sldId id="281" r:id="rId30"/>
  </p:sldIdLst>
  <p:sldSz cx="14630400" cy="8229600"/>
  <p:notesSz cx="8229600" cy="14630400"/>
  <p:embeddedFontLst>
    <p:embeddedFont>
      <p:font typeface="Algerian" panose="04020705040A02060702" pitchFamily="82" charset="0"/>
      <p:regular r:id="rId32"/>
    </p:embeddedFont>
    <p:embeddedFont>
      <p:font typeface="Merriweather" panose="00000500000000000000" pitchFamily="2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D54D58-4236-4871-83CC-993A45BD55E9}" v="11" dt="2024-11-26T19:47:08.5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7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8:16:40.247"/>
    </inkml:context>
    <inkml:brush xml:id="br0">
      <inkml:brushProperty name="width" value="0.5" units="cm"/>
      <inkml:brushProperty name="height" value="1" units="cm"/>
      <inkml:brushProperty name="color" value="#000026"/>
      <inkml:brushProperty name="tip" value="rectangle"/>
      <inkml:brushProperty name="rasterOp" value="maskPen"/>
      <inkml:brushProperty name="ignorePressure" value="1"/>
    </inkml:brush>
  </inkml:definitions>
  <inkml:trace contextRef="#ctx0" brushRef="#br0">0 86,'657'-17,"-558"15,159 16,-133-6,126-9,-90-1,93-9,15 1,385 10,-637-1,1-1,0-1,28-8,30-4,314-16,-29 31,-165 21,-115-10,91 0,666-51,-662 35,-114 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8:18:24.493"/>
    </inkml:context>
    <inkml:brush xml:id="br0">
      <inkml:brushProperty name="width" value="0.5" units="cm"/>
      <inkml:brushProperty name="height" value="1" units="cm"/>
      <inkml:brushProperty name="color" value="#00001E"/>
      <inkml:brushProperty name="tip" value="rectangle"/>
      <inkml:brushProperty name="rasterOp" value="maskPen"/>
      <inkml:brushProperty name="ignorePressure" value="1"/>
    </inkml:brush>
  </inkml:definitions>
  <inkml:trace contextRef="#ctx0" brushRef="#br0">40 45,'54'2,"0"4,55 12,-17-3,-88-14,423 53,-306-44,195-11,-71-34,-132 15,-17 6,183-3,-164 20,-9-1,136-12,655-47,-15 55,-452 4,-409-2,-9-1,0 1,0 0,0 1,23 5,-32-5,-1 0,1 0,0 0,0 0,-1 1,1-1,0 1,-1 0,0-1,1 1,-1 0,0 0,0 1,0-1,0 0,-1 1,1-1,0 1,-1 0,0-1,0 1,0 0,0 0,1 5,-2-7,24 135,-22-115,0 0,-1-1,-2 1,-3 33,-15-6,16-42,0 1,0-1,1 1,-1-1,2 1,-3 11,1 120,3-27,0-109,0 0,-1 0,1-1,-1 1,1 0,-1 0,1 0,-1-1,0 1,0 0,0-1,0 1,0 0,-1-1,1 0,0 1,-1-1,1 0,-1 0,1 1,-1-1,1 0,-1-1,0 1,0 0,1 0,-1-1,0 1,0-1,0 1,0-1,0 0,-2 0,-10 1,0-1,0-1,-25-4,10 1,-190-26,131 14,-108-3,43 8,-33-1,-635-36,433 32,55 5,249 7,1 3,-126 14,83-8,83-5,1 2,-52 9,40-4,-1-3,0-1,-59-7,6 2,-943 2,1036-1,-1 0,-27-7,33 5,-8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9T09:11:55.482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1 438,'5'0,"1"0,-1 0,1-1,-1 0,1 0,-1-1,0 1,1-1,-1 0,0-1,6-3,-1-1,-1 0,0 0,-1-1,11-13,8-9,0 2,2 1,0 2,2 0,1 3,45-26,-49 32,1 2,1 1,0 0,1 3,0 0,0 3,65-9,-49 12,0-3,49-13,-55 11,1 1,0 1,45 0,377 9,-433 0,1 1,35 8,-33-5,51 3,129 6,47 1,1058-17,-1287-1,0-1,34-8,-31 5,51-3,142-9,-123 8,0 4,106 8,-54 0,-126 0,0 2,0 1,0 1,32 11,40 9,-97-25,0 0,0 0,0 1,0 0,-1 1,1-1,9 7,2 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8:18:24.493"/>
    </inkml:context>
    <inkml:brush xml:id="br0">
      <inkml:brushProperty name="width" value="0.5" units="cm"/>
      <inkml:brushProperty name="height" value="1" units="cm"/>
      <inkml:brushProperty name="color" value="#00001E"/>
      <inkml:brushProperty name="tip" value="rectangle"/>
      <inkml:brushProperty name="rasterOp" value="maskPen"/>
      <inkml:brushProperty name="ignorePressure" value="1"/>
    </inkml:brush>
  </inkml:definitions>
  <inkml:trace contextRef="#ctx0" brushRef="#br0">40 45,'54'2,"0"4,55 12,-17-3,-88-14,423 53,-306-44,195-11,-71-34,-132 15,-17 6,183-3,-164 20,-9-1,136-12,655-47,-15 55,-452 4,-409-2,-9-1,0 1,0 0,0 1,23 5,-32-5,-1 0,1 0,0 0,0 0,-1 1,1-1,0 1,-1 0,0-1,1 1,-1 0,0 0,0 1,0-1,0 0,-1 1,1-1,0 1,-1 0,0-1,0 1,0 0,0 0,1 5,-2-7,24 135,-22-115,0 0,-1-1,-2 1,-3 33,-15-6,16-42,0 1,0-1,1 1,-1-1,2 1,-3 11,1 120,3-27,0-109,0 0,-1 0,1-1,-1 1,1 0,-1 0,1 0,-1-1,0 1,0 0,0-1,0 1,0 0,-1-1,1 0,0 1,-1-1,1 0,-1 0,1 1,-1-1,1 0,-1-1,0 1,0 0,1 0,-1-1,0 1,0-1,0 1,0-1,0 0,-2 0,-10 1,0-1,0-1,-25-4,10 1,-190-26,131 14,-108-3,43 8,-33-1,-635-36,433 32,55 5,249 7,1 3,-126 14,83-8,83-5,1 2,-52 9,40-4,-1-3,0-1,-59-7,6 2,-943 2,1036-1,-1 0,-27-7,33 5,-8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8:18:24.493"/>
    </inkml:context>
    <inkml:brush xml:id="br0">
      <inkml:brushProperty name="width" value="0.5" units="cm"/>
      <inkml:brushProperty name="height" value="1" units="cm"/>
      <inkml:brushProperty name="color" value="#00001E"/>
      <inkml:brushProperty name="tip" value="rectangle"/>
      <inkml:brushProperty name="rasterOp" value="maskPen"/>
      <inkml:brushProperty name="ignorePressure" value="1"/>
    </inkml:brush>
  </inkml:definitions>
  <inkml:trace contextRef="#ctx0" brushRef="#br0">40 45,'54'2,"0"4,55 12,-17-3,-88-14,423 53,-306-44,195-11,-71-34,-132 15,-17 6,183-3,-164 20,-9-1,136-12,655-47,-15 55,-452 4,-409-2,-9-1,0 1,0 0,0 1,23 5,-32-5,-1 0,1 0,0 0,0 0,-1 1,1-1,0 1,-1 0,0-1,1 1,-1 0,0 0,0 1,0-1,0 0,-1 1,1-1,0 1,-1 0,0-1,0 1,0 0,0 0,1 5,-2-7,24 135,-22-115,0 0,-1-1,-2 1,-3 33,-15-6,16-42,0 1,0-1,1 1,-1-1,2 1,-3 11,1 120,3-27,0-109,0 0,-1 0,1-1,-1 1,1 0,-1 0,1 0,-1-1,0 1,0 0,0-1,0 1,0 0,-1-1,1 0,0 1,-1-1,1 0,-1 0,1 1,-1-1,1 0,-1-1,0 1,0 0,1 0,-1-1,0 1,0-1,0 1,0-1,0 0,-2 0,-10 1,0-1,0-1,-25-4,10 1,-190-26,131 14,-108-3,43 8,-33-1,-635-36,433 32,55 5,249 7,1 3,-126 14,83-8,83-5,1 2,-52 9,40-4,-1-3,0-1,-59-7,6 2,-943 2,1036-1,-1 0,-27-7,33 5,-8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8:18:15.400"/>
    </inkml:context>
    <inkml:brush xml:id="br0">
      <inkml:brushProperty name="width" value="0.5" units="cm"/>
      <inkml:brushProperty name="height" value="1" units="cm"/>
      <inkml:brushProperty name="color" value="#00001E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1 147,'510'16,"-98"-10,-250-8,-129-1,1-2,0-1,-1-2,0-1,60-26,-60 23,16-3,0 3,1 1,64-4,-15 1,-30 4,0 3,1 3,0 3,95 11,3 2,173-12,-141-3,591 3,-563 11,-43-1,627-8,-400-4,-373 6,-31 2,-25 5,-10-3,-1-1,1-1,-2-1,-40 1,0 1,-9 2,-148 26,196-27,0 0,0 2,0 1,1 2,-35 21,6-2,37-22,1 2,-1 0,2 2,-19 15,16-12,-18 16,38-32,1 1,-1-1,1 1,-1 0,1-1,0 1,-1 0,1 0,0 0,0 0,0 0,1 0,-1 0,0 0,1 0,-1 0,1 3,0-4,1 1,0 0,0-1,-1 1,1 0,0-1,0 1,0-1,0 0,1 1,-1-1,0 0,1 0,-1 0,1 0,-1 0,1 0,-1 0,1 0,2 0,40 16,-33-14,60 18,105 16,-355-42,33-14,-260-22,205 43,-54-3,152-10,-36 0,0 0,-6 1,53 9,-11 0,-135 16,175-9,-114-5,-19 1,112 8,37-4,-50 0,-56-8,-167 4,167 17,-19 2,-94-19,229 3,1 2,-58 17,-11 2,57-17,0-3,-89 1,30-7,89-1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8:16:26.248"/>
    </inkml:context>
    <inkml:brush xml:id="br0">
      <inkml:brushProperty name="width" value="0.5" units="cm"/>
      <inkml:brushProperty name="height" value="1" units="cm"/>
      <inkml:brushProperty name="color" value="#000026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45,'178'2,"191"-5,-287-7,-52 5,53-2,1 8,310-13,51 1,-274 13,-65-2,0 3,134 23,-176-17,0-3,1-2,115-10,-44-14,-31 16,0 6,115 16,-150-11,0-4,86-5,-33-1,1187 3,-1289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8:15:30.450"/>
    </inkml:context>
    <inkml:brush xml:id="br0">
      <inkml:brushProperty name="width" value="0.5" units="cm"/>
      <inkml:brushProperty name="height" value="1" units="cm"/>
      <inkml:brushProperty name="color" value="#000026"/>
      <inkml:brushProperty name="tip" value="rectangle"/>
      <inkml:brushProperty name="rasterOp" value="maskPen"/>
      <inkml:brushProperty name="ignorePressure" value="1"/>
    </inkml:brush>
  </inkml:definitions>
  <inkml:trace contextRef="#ctx0" brushRef="#br0">312 123,'38'2,"0"2,67 16,-19-3,-22-6,171 22,-176-25,0 2,-1 3,91 33,63 15,-165-55,1-1,0-2,77-6,-28 0,98 5,163-5,-270-6,102-24,-102 15,90-6,-82 13,33-1,45 11,469-25,-539 10,-51 7,62-2,401 10,-244 3,-203 1,73 14,-139-17,0 0,0 1,-1-1,1 1,0-1,-1 1,1 0,-1 0,1 0,-1 0,1 1,-1-1,0 1,0-1,4 4,-6-5,0 1,0-1,1 0,-1 1,0-1,0 0,0 1,0-1,0 1,1-1,-1 0,0 1,0-1,0 1,0-1,0 0,0 1,-1-1,1 1,0-1,0 0,0 1,0-1,0 1,0-1,-1 0,1 1,0-1,0 0,-1 1,1-1,0 1,-25 10,-4-5,0-1,0-1,0-1,-56-3,-120-22,71 4,-155-15,-202-16,372 45,-76-5,-139-1,-16-1,85-14,44 3,143 16,-127 5,86 4,87-3,-62-1,-144 19,-74 24,81-25,176-9,-11 2,-111 3,133-12,-84 13,94-10,-68-3,338 2,-24-3,307 40,-211-10,-127-16,751 26,-710-62,-63 4,-55 4,-1-5,116-36,95-19,168-29,-477 102,1-1,-1 1,0 0,1 0,-1 0,1 1,-1 0,0 0,8 1,-9 1,0-1,0 1,-1 0,1 0,0 1,-1-1,0 1,0-1,1 1,-2 0,1 0,3 5,13 10,0-1,1-1,1 0,0-2,1-1,27 13,-13-7,9 8,2-3,1-2,67 22,-127-44,0 0,0 1,-19 3,-29 3,-1-4,-389 17,438-19,6-1,-1 1,0-1,0-1,0 1,1-1,-12-3,18 4,0 0,0 0,0 0,0 0,0 0,-1 0,1 0,0 0,0 0,0 0,0-1,0 1,0 0,0 0,0 0,0 0,-1 0,1 0,0 0,0-1,0 1,0 0,0 0,0 0,0 0,0 0,0 0,0-1,0 1,0 0,0 0,0 0,0 0,0 0,0-1,0 1,0 0,0 0,0 0,0 0,0 0,0 0,1-1,-1 1,0 0,0 0,0 0,0 0,0 0,0 0,0 0,0 0,1 0,-1-1,0 1,0 0,0 0,0 0,0 0,0 0,1 0,-1 0,15-8,22-4,39-4,140-10,85 17,-118 5,-111 1,635-11,-796 48,-1181 241,1246-270,-30 4,51-9,0 1,0-1,0 0,0 0,0 0,-1-1,1 1,0-1,0 0,0 0,0 0,-4-2,7 3,0 0,-1-1,1 1,0 0,0-1,0 1,0 0,-1-1,1 1,0 0,0-1,0 1,0-1,0 1,0 0,0-1,0 1,0-1,0 1,0 0,0-1,0 1,0-1,1 1,-1 0,0-1,0 1,0 0,0-1,1 1,-1 0,0-1,0 1,1 0,-1 0,0-1,1 1,-1 0,0 0,1 0,-1-1,0 1,1 0,-1 0,0 0,1 0,-1 0,0 0,2-1,22-10,-23 10,178-68,2 7,191-37,-254 79,-111 21,-14 4,-16 4,-33-2,1-2,-105-4,56-3,-1127 1,1360 9,239 44,-177-21,494 50,-458-58,-210-18,-15 0,-31 6,-142 16,159-25,-1409 157,103-12,-95 48,696-93,511-77,164-24,41-1,1 0,0 0,-1 0,1 0,0 0,-1 0,1 0,0 1,-1-1,1 0,0-1,-1 1,1 0,0 0,-1 0,1 0,0 0,-1 0,1 0,0 0,-1-1,1 1,0 0,0 0,-1 0,1-1,0 1,0 0,-1 0,1-1,0 1,0 0,0 0,-1-1,1 1,0 0,0-1,0 1,0 0,0-1,0 1,13-11,25-5,26 3,0 3,0 3,127 2,-123 5,284 0,451-22,-763 17,-1-1,-1-2,1-1,-1-2,45-20,61-23,-262 37,-391-82,237 42,-349-79,616 135,-35-10,41 11,-1-1,1 1,-1 0,0 0,1 0,-1 0,0 0,1-1,-1 1,0 0,0 0,1-1,-1 1,0 0,1 0,-1-1,0 1,0 0,0-1,1 1,-1 0,0-1,0 1,0 0,0-1,0 1,0-1,0 1,0 0,0-1,0 1,0 0,0-1,0 1,0-1,0 1,0 0,0-1,0 1,0 0,0-1,-1 1,1 0,0-1,0 1,0 0,-1-1,1 1,0 0,0 0,-1-1,1 1,0 0,-1 0,1-1,0 1,-1 0,1 0,0 0,-1 0,1 0,-1-1,19-4,1 1,-1 0,1 1,0 1,0 0,21 2,-2 0,649 10,-2 48,-216-20,-469-38,0 0,0 1,0-1,0 0,0 0,0 0,0 0,0 0,0 0,0 0,0 0,0 0,0 1,0-1,0 0,0 0,0 0,0 0,0 0,0 0,0 0,0 1,0-1,0 0,0 0,0 0,0 0,0 0,0 0,0 0,0 0,0 0,0 1,0-1,0 0,0 0,0 0,0 0,0 0,1 0,-1 0,0 0,0 0,0 0,0 0,0 0,0 0,0 0,0 0,1 0,-1 0,0 0,0 0,0 0,0 0,0 0,0 0,-16 7,-27 4,-63 0,0-4,-161-12,-211-58,312 31,-194-65,356 96,-4-1,0 0,1-1,-1 0,1 0,0-1,0 0,0 0,1-1,-10-8,15 13,1-1,-1 1,1-1,-1 1,1-1,-1 1,1-1,0 1,-1-1,1 0,0 1,0-1,0 0,-1 1,1-1,0 0,0 1,0-1,0 0,0 0,0 1,0-1,0 0,1 1,-1-1,0 0,0 1,0-1,1 0,-1 1,0-1,1 1,-1-1,1 1,-1-1,0 1,1-1,-1 1,1-1,0 1,-1-1,1 1,-1 0,2-1,35-14,-28 12,272-81,373-61,-184 71,3 20,752 10,-1166 46,-58-2,0 0,-1 0,1-1,0 1,-1 0,1 0,0 0,-1 0,1 0,0 1,0-1,-1 0,1 0,0 0,-1 0,1 1,0-1,-1 0,1 1,-1-1,1 1,-1-1,1 0,0 1,-1-1,1 2,-18 5,-40 5,-116 4,-229-9,298-8,-1393-20,1476 21,-66-4,73-1,14-1,25-4,16 4,0 2,1 1,-1 3,44 4,-46-2,673 67,-6 46,-408-64,570 75,-600-101,337-12,-581-15,-19 1,1 0,-1 1,1-1,0 1,-1 0,1 1,0-1,-1 1,1 0,-1 1,1-1,-1 1,6 2,-10-3,-1-1,1 0,-1 1,1-1,-1 0,1 1,-1-1,1 1,-1-1,0 1,1-1,-1 1,0-1,1 1,-1-1,0 1,1-1,-1 1,0 0,0-1,0 1,0-1,0 1,0 0,0-1,0 1,0 0,0-1,0 1,0-1,0 1,-1 1,-16 12,-30 0,-7-9,1-2,-71-5,36 0,-42 3,-134-4,264 3,0 0,0 0,-1 0,1 0,0 0,0 0,0 0,0 1,0-1,-1 0,1 0,0 0,0 0,0 0,0 0,0 0,-1 0,1 0,0 0,0 0,0 0,0 0,-1 0,1-1,0 1,0 0,0 0,0 0,0 0,-1 0,1 0,0 0,0 0,0 0,0 0,0-1,0 1,0 0,0 0,-1 0,1 0,0 0,0-1,0 1,0 0,0 0,0 0,0 0,0 0,0-1,0 1,0 0,0 0,0 0,0 0,0-1,0 1,0 0,0 0,0 0,0 0,0 0,0-1,1 1,13-8,26-7,467-73,7 41,-315 39,-869-8,306-2,-1369 62,1500-29,195-14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8:17:25.524"/>
    </inkml:context>
    <inkml:brush xml:id="br0">
      <inkml:brushProperty name="width" value="0.5" units="cm"/>
      <inkml:brushProperty name="height" value="1" units="cm"/>
      <inkml:brushProperty name="color" value="#00001E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3,'179'-3,"191"6,-273 6,73 3,-112-9,105 18,-31-1,-92-14,-1 2,53 18,21 6,-54-21,-1-2,1-2,82-2,-78-2,97 15,-91-7,80 0,316 26,-377-30,141-7,-85-3,140 6,311-6,-311-19,-251 18,46-12,3-1,369-35,-443 51,-4 1,0 0,-1-1,1 1,-1-1,1 0,-1 0,0 0,1 0,-1 0,0-1,0 1,1-1,-1 0,4-4,-7 5,0 1,1-1,-1 0,0 0,0 1,0-1,-1 0,1 0,0 1,0-1,0 0,0 1,-1-1,1 0,0 1,-1-1,1 0,0 1,-1-1,1 0,-1 1,1-1,-1 1,1-1,-1 1,0-1,1 1,-1 0,1-1,-1 1,0 0,0-1,0 1,-29-15,24 12,-5-2,-1 1,0 0,0 1,0 0,0 1,0 0,-15 0,-93 4,45 1,-40-1,-129-5,182-7,43 6,0 1,-28-2,-1 6,1 2,-54 11,73-9,-19 3,0-1,-59-1,87-5,0 1,-29 6,-35 3,50-12,0-2,-49-10,76 12,-158-16,127 12,0 2,-69 4,-31-3,74-8,44 6,0 1,-28-2,-56-5,71 5,-45-1,-643 7,707-1,1-2,0 0,-22-6,33 8,-13-4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8:15:30.450"/>
    </inkml:context>
    <inkml:brush xml:id="br0">
      <inkml:brushProperty name="width" value="0.5" units="cm"/>
      <inkml:brushProperty name="height" value="1" units="cm"/>
      <inkml:brushProperty name="color" value="#000026"/>
      <inkml:brushProperty name="tip" value="rectangle"/>
      <inkml:brushProperty name="rasterOp" value="maskPen"/>
      <inkml:brushProperty name="ignorePressure" value="1"/>
    </inkml:brush>
  </inkml:definitions>
  <inkml:trace contextRef="#ctx0" brushRef="#br0">312 123,'38'2,"0"2,67 16,-19-3,-22-6,171 22,-176-25,0 2,-1 3,91 33,63 15,-165-55,1-1,0-2,77-6,-28 0,98 5,163-5,-270-6,102-24,-102 15,90-6,-82 13,33-1,45 11,469-25,-539 10,-51 7,62-2,401 10,-244 3,-203 1,73 14,-139-17,0 0,0 1,-1-1,1 1,0-1,-1 1,1 0,-1 0,1 0,-1 0,1 1,-1-1,0 1,0-1,4 4,-6-5,0 1,0-1,1 0,-1 1,0-1,0 0,0 1,0-1,0 1,1-1,-1 0,0 1,0-1,0 1,0-1,0 0,0 1,-1-1,1 1,0-1,0 0,0 1,0-1,0 1,0-1,-1 0,1 1,0-1,0 0,-1 1,1-1,0 1,-25 10,-4-5,0-1,0-1,0-1,-56-3,-120-22,71 4,-155-15,-202-16,372 45,-76-5,-139-1,-16-1,85-14,44 3,143 16,-127 5,86 4,87-3,-62-1,-144 19,-74 24,81-25,176-9,-11 2,-111 3,133-12,-84 13,94-10,-68-3,338 2,-24-3,307 40,-211-10,-127-16,751 26,-710-62,-63 4,-55 4,-1-5,116-36,95-19,168-29,-477 102,1-1,-1 1,0 0,1 0,-1 0,1 1,-1 0,0 0,8 1,-9 1,0-1,0 1,-1 0,1 0,0 1,-1-1,0 1,0-1,1 1,-2 0,1 0,3 5,13 10,0-1,1-1,1 0,0-2,1-1,27 13,-13-7,9 8,2-3,1-2,67 22,-127-44,0 0,0 1,-19 3,-29 3,-1-4,-389 17,438-19,6-1,-1 1,0-1,0-1,0 1,1-1,-12-3,18 4,0 0,0 0,0 0,0 0,0 0,-1 0,1 0,0 0,0 0,0 0,0-1,0 1,0 0,0 0,0 0,0 0,-1 0,1 0,0 0,0-1,0 1,0 0,0 0,0 0,0 0,0 0,0 0,0-1,0 1,0 0,0 0,0 0,0 0,0 0,0-1,0 1,0 0,0 0,0 0,0 0,0 0,0 0,1-1,-1 1,0 0,0 0,0 0,0 0,0 0,0 0,0 0,0 0,1 0,-1-1,0 1,0 0,0 0,0 0,0 0,0 0,1 0,-1 0,15-8,22-4,39-4,140-10,85 17,-118 5,-111 1,635-11,-796 48,-1181 241,1246-270,-30 4,51-9,0 1,0-1,0 0,0 0,0 0,-1-1,1 1,0-1,0 0,0 0,0 0,-4-2,7 3,0 0,-1-1,1 1,0 0,0-1,0 1,0 0,-1-1,1 1,0 0,0-1,0 1,0-1,0 1,0 0,0-1,0 1,0-1,0 1,0 0,0-1,0 1,0-1,1 1,-1 0,0-1,0 1,0 0,0-1,1 1,-1 0,0-1,0 1,1 0,-1 0,0-1,1 1,-1 0,0 0,1 0,-1-1,0 1,1 0,-1 0,0 0,1 0,-1 0,0 0,2-1,22-10,-23 10,178-68,2 7,191-37,-254 79,-111 21,-14 4,-16 4,-33-2,1-2,-105-4,56-3,-1127 1,1360 9,239 44,-177-21,494 50,-458-58,-210-18,-15 0,-31 6,-142 16,159-25,-1409 157,103-12,-95 48,696-93,511-77,164-24,41-1,1 0,0 0,-1 0,1 0,0 0,-1 0,1 0,0 1,-1-1,1 0,0-1,-1 1,1 0,0 0,-1 0,1 0,0 0,-1 0,1 0,0 0,-1-1,1 1,0 0,0 0,-1 0,1-1,0 1,0 0,-1 0,1-1,0 1,0 0,0 0,-1-1,1 1,0 0,0-1,0 1,0 0,0-1,0 1,13-11,25-5,26 3,0 3,0 3,127 2,-123 5,284 0,451-22,-763 17,-1-1,-1-2,1-1,-1-2,45-20,61-23,-262 37,-391-82,237 42,-349-79,616 135,-35-10,41 11,-1-1,1 1,-1 0,0 0,1 0,-1 0,0 0,1-1,-1 1,0 0,0 0,1-1,-1 1,0 0,1 0,-1-1,0 1,0 0,0-1,1 1,-1 0,0-1,0 1,0 0,0-1,0 1,0-1,0 1,0 0,0-1,0 1,0 0,0-1,0 1,0-1,0 1,0 0,0-1,0 1,0 0,0-1,-1 1,1 0,0-1,0 1,0 0,-1-1,1 1,0 0,0 0,-1-1,1 1,0 0,-1 0,1-1,0 1,-1 0,1 0,0 0,-1 0,1 0,-1-1,19-4,1 1,-1 0,1 1,0 1,0 0,21 2,-2 0,649 10,-2 48,-216-20,-469-38,0 0,0 1,0-1,0 0,0 0,0 0,0 0,0 0,0 0,0 0,0 0,0 0,0 1,0-1,0 0,0 0,0 0,0 0,0 0,0 0,0 0,0 1,0-1,0 0,0 0,0 0,0 0,0 0,0 0,0 0,0 0,0 0,0 1,0-1,0 0,0 0,0 0,0 0,0 0,1 0,-1 0,0 0,0 0,0 0,0 0,0 0,0 0,0 0,0 0,1 0,-1 0,0 0,0 0,0 0,0 0,0 0,0 0,-16 7,-27 4,-63 0,0-4,-161-12,-211-58,312 31,-194-65,356 96,-4-1,0 0,1-1,-1 0,1 0,0-1,0 0,0 0,1-1,-10-8,15 13,1-1,-1 1,1-1,-1 1,1-1,-1 1,1-1,0 1,-1-1,1 0,0 1,0-1,0 0,-1 1,1-1,0 0,0 1,0-1,0 0,0 0,0 1,0-1,0 0,1 1,-1-1,0 0,0 1,0-1,1 0,-1 1,0-1,1 1,-1-1,1 1,-1-1,0 1,1-1,-1 1,1-1,0 1,-1-1,1 1,-1 0,2-1,35-14,-28 12,272-81,373-61,-184 71,3 20,752 10,-1166 46,-58-2,0 0,-1 0,1-1,0 1,-1 0,1 0,0 0,-1 0,1 0,0 1,0-1,-1 0,1 0,0 0,-1 0,1 1,0-1,-1 0,1 1,-1-1,1 1,-1-1,1 0,0 1,-1-1,1 2,-18 5,-40 5,-116 4,-229-9,298-8,-1393-20,1476 21,-66-4,73-1,14-1,25-4,16 4,0 2,1 1,-1 3,44 4,-46-2,673 67,-6 46,-408-64,570 75,-600-101,337-12,-581-15,-19 1,1 0,-1 1,1-1,0 1,-1 0,1 1,0-1,-1 1,1 0,-1 1,1-1,-1 1,6 2,-10-3,-1-1,1 0,-1 1,1-1,-1 0,1 1,-1-1,1 1,-1-1,0 1,1-1,-1 1,0-1,1 1,-1-1,0 1,1-1,-1 1,0 0,0-1,0 1,0-1,0 1,0 0,0-1,0 1,0 0,0-1,0 1,0-1,0 1,-1 1,-16 12,-30 0,-7-9,1-2,-71-5,36 0,-42 3,-134-4,264 3,0 0,0 0,-1 0,1 0,0 0,0 0,0 0,0 1,0-1,-1 0,1 0,0 0,0 0,0 0,0 0,0 0,-1 0,1 0,0 0,0 0,0 0,0 0,-1 0,1-1,0 1,0 0,0 0,0 0,0 0,-1 0,1 0,0 0,0 0,0 0,0 0,0-1,0 1,0 0,0 0,-1 0,1 0,0 0,0-1,0 1,0 0,0 0,0 0,0 0,0 0,0-1,0 1,0 0,0 0,0 0,0 0,0-1,0 1,0 0,0 0,0 0,0 0,0 0,0-1,1 1,13-8,26-7,467-73,7 41,-315 39,-869-8,306-2,-1369 62,1500-29,195-14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8:17:45.982"/>
    </inkml:context>
    <inkml:brush xml:id="br0">
      <inkml:brushProperty name="width" value="0.5" units="cm"/>
      <inkml:brushProperty name="height" value="1" units="cm"/>
      <inkml:brushProperty name="color" value="#00001E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21,'354'13,"234"17,-443-32,10-1,257 29,-278-13,231-5,-106-7,95 32,-169-12,-128-16,45 6,199-4,-107-17,207-23,-250 14,274 3,-246 29,-65-4,-139-9,-1-2,1 0,0-2,0-1,0-1,0-1,-32-15,46 18,0 0,0 0,0 1,-1 1,1 0,-23-1,-77 6,40 0,-220-20,219 13,-102 5,-50-3,160-8,46 6,-1 1,-28-2,-144-5,-21 0,174 11,1 1,-1 2,1 2,-55 16,69-17,0-1,-38 1,-8 2,-12 1,-1-4,-92-6,40 0,103 2,-35-1,63-3,13-1,12-2,37 2,-49 5,0 0,1-1,-1 0,0 0,0-2,0 1,0-1,0-1,13-5,-21 7,0 1,0-1,0 1,0 0,0 0,0 0,0 1,1-1,-1 0,0 1,1-1,-1 1,0 0,1 0,-1 0,1 0,-1 0,0 0,1 1,1 0,-4 3,-5-1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20:29:23.424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1,'1497'0,"-1459"2,1 1,50 13,-47-8,70 5,-93-12,1 2,-1 1,0 0,0 1,-1 1,25 11,17 6,-34-17,-1 0,1-2,1-1,48 0,-38-2,62 9,-23 2,126 4,83-18,-100-1,-129 2,-1-2,87-17,-96 14,1 1,55 3,22-3,-96 2,43-13,-46 10,1 1,28-3,69 8,-89 1,0 0,-1-2,1-2,54-11,-34 3,1 3,0 2,0 3,90 5,-51 0,-59-2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8:18:01.467"/>
    </inkml:context>
    <inkml:brush xml:id="br0">
      <inkml:brushProperty name="width" value="0.5" units="cm"/>
      <inkml:brushProperty name="height" value="1" units="cm"/>
      <inkml:brushProperty name="color" value="#00001E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1 107,'60'1,"-10"0,0-2,89-13,50-11,-51 10,170 4,-266 10,42-8,-42 3,44 1,-12 9,0 3,86 20,-3 0,-77-17,116 1,461-12,-639 0,1-2,0 0,-1-1,23-8,11-2,11 3,0 3,94 0,-124 7,98-9,35 0,214-6,-304 12,1 3,-1 3,149 25,81-1,-196-21,-62-3,-10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8T18:18:24.493"/>
    </inkml:context>
    <inkml:brush xml:id="br0">
      <inkml:brushProperty name="width" value="0.5" units="cm"/>
      <inkml:brushProperty name="height" value="1" units="cm"/>
      <inkml:brushProperty name="color" value="#00001E"/>
      <inkml:brushProperty name="tip" value="rectangle"/>
      <inkml:brushProperty name="rasterOp" value="maskPen"/>
      <inkml:brushProperty name="ignorePressure" value="1"/>
    </inkml:brush>
  </inkml:definitions>
  <inkml:trace contextRef="#ctx0" brushRef="#br0">40 45,'54'2,"0"4,55 12,-17-3,-88-14,423 53,-306-44,195-11,-71-34,-132 15,-17 6,183-3,-164 20,-9-1,136-12,655-47,-15 55,-452 4,-409-2,-9-1,0 1,0 0,0 1,23 5,-32-5,-1 0,1 0,0 0,0 0,-1 1,1-1,0 1,-1 0,0-1,1 1,-1 0,0 0,0 1,0-1,0 0,-1 1,1-1,0 1,-1 0,0-1,0 1,0 0,0 0,1 5,-2-7,24 135,-22-115,0 0,-1-1,-2 1,-3 33,-15-6,16-42,0 1,0-1,1 1,-1-1,2 1,-3 11,1 120,3-27,0-109,0 0,-1 0,1-1,-1 1,1 0,-1 0,1 0,-1-1,0 1,0 0,0-1,0 1,0 0,-1-1,1 0,0 1,-1-1,1 0,-1 0,1 1,-1-1,1 0,-1-1,0 1,0 0,1 0,-1-1,0 1,0-1,0 1,0-1,0 0,-2 0,-10 1,0-1,0-1,-25-4,10 1,-190-26,131 14,-108-3,43 8,-33-1,-635-36,433 32,55 5,249 7,1 3,-126 14,83-8,83-5,1 2,-52 9,40-4,-1-3,0-1,-59-7,6 2,-943 2,1036-1,-1 0,-27-7,33 5,-8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806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09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27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5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91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62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24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5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87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70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50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00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customXml" Target="../ink/ink8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emf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customXml" Target="../ink/ink13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customXml" Target="../ink/ink14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ktok.com/@comfy__chair/video/7425769445701766408?is_from_webapp=1&amp;sender_device=pc&amp;web_id=741034434275249511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youtube.com/channel/UCJYdQI1QrLxcduZ1EAw7au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comfychair1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customXml" Target="../ink/ink6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customXml" Target="../ink/ink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1" y="2745224"/>
            <a:ext cx="4869299" cy="273903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198" y="1051322"/>
            <a:ext cx="7416403" cy="4257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>
                <a:solidFill>
                  <a:srgbClr val="F5F0F0"/>
                </a:solidFill>
                <a:latin typeface="Merriweather" pitchFamily="34" charset="0"/>
              </a:rPr>
              <a:t>Comfy chair</a:t>
            </a:r>
          </a:p>
        </p:txBody>
      </p:sp>
      <p:sp>
        <p:nvSpPr>
          <p:cNvPr id="5" name="Text 1"/>
          <p:cNvSpPr/>
          <p:nvPr/>
        </p:nvSpPr>
        <p:spPr>
          <a:xfrm>
            <a:off x="6350198" y="3835400"/>
            <a:ext cx="7416403" cy="2731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chemeClr val="bg1"/>
                </a:solidFill>
                <a:latin typeface="Merriweather"/>
                <a:ea typeface="Merriweather" pitchFamily="34" charset="-122"/>
                <a:cs typeface="Merriweather" pitchFamily="34" charset="-120"/>
              </a:rPr>
              <a:t>Revolutionizing ergonomic seating with comfy Experience unparalleled comfort and support .</a:t>
            </a:r>
            <a:br>
              <a:rPr lang="en-US" sz="1900" dirty="0">
                <a:latin typeface="Merriweather"/>
                <a:ea typeface="Merriweather" pitchFamily="34" charset="-122"/>
                <a:cs typeface="Merriweather" pitchFamily="34" charset="-120"/>
              </a:rPr>
            </a:br>
            <a:br>
              <a:rPr lang="en-US" sz="1900" dirty="0">
                <a:latin typeface="Merriweather"/>
                <a:ea typeface="+mn-lt"/>
                <a:cs typeface="+mn-lt"/>
              </a:rPr>
            </a:b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Team member : 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Ahmed Mohamed Ebrahem Sayed , Mohamed Ahmed  Mohamed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ELabady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, 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Shahd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mosaad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Elemam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.</a:t>
            </a:r>
          </a:p>
          <a:p>
            <a:pPr>
              <a:lnSpc>
                <a:spcPts val="3100"/>
              </a:lnSpc>
            </a:pPr>
            <a:br>
              <a:rPr lang="en-US" sz="1900" dirty="0">
                <a:latin typeface="Merriweather"/>
              </a:rPr>
            </a:br>
            <a:br>
              <a:rPr lang="en-US" sz="1900" dirty="0">
                <a:latin typeface="Merriweather"/>
              </a:rPr>
            </a:br>
            <a:endParaRPr lang="en-US" sz="1900" dirty="0">
              <a:solidFill>
                <a:schemeClr val="bg1"/>
              </a:solidFill>
              <a:latin typeface="Merriweather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94AACE2-EC88-100B-835E-0877602442B3}"/>
                  </a:ext>
                </a:extLst>
              </p14:cNvPr>
              <p14:cNvContentPartPr/>
              <p14:nvPr/>
            </p14:nvContentPartPr>
            <p14:xfrm>
              <a:off x="12961500" y="7947240"/>
              <a:ext cx="1864440" cy="32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94AACE2-EC88-100B-835E-0877602442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71517" y="7769240"/>
                <a:ext cx="2044045" cy="38768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66160"/>
            <a:ext cx="4711502" cy="349673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00" y="448003"/>
            <a:ext cx="3291126" cy="24684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919782" y="1295685"/>
            <a:ext cx="4711502" cy="684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2400">
                <a:solidFill>
                  <a:srgbClr val="F5F0F0"/>
                </a:solidFill>
                <a:latin typeface="Merriweather" pitchFamily="34" charset="0"/>
              </a:rPr>
              <a:t>demographics</a:t>
            </a:r>
            <a:endParaRPr lang="en-US" sz="2400"/>
          </a:p>
        </p:txBody>
      </p:sp>
      <p:sp>
        <p:nvSpPr>
          <p:cNvPr id="5" name="Shape 1"/>
          <p:cNvSpPr/>
          <p:nvPr/>
        </p:nvSpPr>
        <p:spPr>
          <a:xfrm>
            <a:off x="206423" y="4314673"/>
            <a:ext cx="12902803" cy="1442561"/>
          </a:xfrm>
          <a:prstGeom prst="roundRect">
            <a:avLst>
              <a:gd name="adj" fmla="val 13223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206422" y="4314673"/>
            <a:ext cx="12902803" cy="7060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459562" y="4477693"/>
            <a:ext cx="37923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</a:rPr>
              <a:t>Lifestyle</a:t>
            </a:r>
            <a:endParaRPr lang="en-US" sz="1900"/>
          </a:p>
        </p:txBody>
      </p:sp>
      <p:sp>
        <p:nvSpPr>
          <p:cNvPr id="8" name="Text 4"/>
          <p:cNvSpPr/>
          <p:nvPr/>
        </p:nvSpPr>
        <p:spPr>
          <a:xfrm>
            <a:off x="4815643" y="4509867"/>
            <a:ext cx="378856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</a:rPr>
              <a:t>personality</a:t>
            </a:r>
            <a:endParaRPr lang="en-US" sz="1900"/>
          </a:p>
        </p:txBody>
      </p:sp>
      <p:sp>
        <p:nvSpPr>
          <p:cNvPr id="9" name="Text 5"/>
          <p:cNvSpPr/>
          <p:nvPr/>
        </p:nvSpPr>
        <p:spPr>
          <a:xfrm>
            <a:off x="8960529" y="4477693"/>
            <a:ext cx="37923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</a:rPr>
              <a:t>motivations</a:t>
            </a:r>
            <a:endParaRPr lang="en-US" sz="1900"/>
          </a:p>
        </p:txBody>
      </p:sp>
      <p:sp>
        <p:nvSpPr>
          <p:cNvPr id="10" name="Shape 6"/>
          <p:cNvSpPr/>
          <p:nvPr/>
        </p:nvSpPr>
        <p:spPr>
          <a:xfrm>
            <a:off x="352532" y="5034902"/>
            <a:ext cx="4222293" cy="7060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Health conscious employees who prioritize their physical well-being 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3A26F89-02E2-AB5D-CF5C-BB4CFF85B139}"/>
                  </a:ext>
                </a:extLst>
              </p14:cNvPr>
              <p14:cNvContentPartPr/>
              <p14:nvPr/>
            </p14:nvContentPartPr>
            <p14:xfrm>
              <a:off x="12946020" y="7916760"/>
              <a:ext cx="1693080" cy="39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3A26F89-02E2-AB5D-CF5C-BB4CFF85B1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56020" y="7736760"/>
                <a:ext cx="1872720" cy="3988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17E0D40-6D4D-B493-10D2-BD15CC8F1475}"/>
              </a:ext>
            </a:extLst>
          </p:cNvPr>
          <p:cNvSpPr txBox="1"/>
          <p:nvPr/>
        </p:nvSpPr>
        <p:spPr>
          <a:xfrm>
            <a:off x="4711503" y="125492"/>
            <a:ext cx="9918896" cy="16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6050"/>
              </a:lnSpc>
              <a:buNone/>
            </a:pPr>
            <a:r>
              <a:rPr lang="en-US" sz="4800">
                <a:solidFill>
                  <a:srgbClr val="F5F0F0"/>
                </a:solidFill>
                <a:latin typeface="Merriweather" pitchFamily="34" charset="0"/>
              </a:rPr>
              <a:t>Niche (1): remote and hybrid workers</a:t>
            </a:r>
            <a:endParaRPr lang="en-US" sz="480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22FBDDE-D4BA-40C0-8E5E-479E14610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340186"/>
              </p:ext>
            </p:extLst>
          </p:nvPr>
        </p:nvGraphicFramePr>
        <p:xfrm>
          <a:off x="4815643" y="2014870"/>
          <a:ext cx="9710615" cy="141570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95257">
                  <a:extLst>
                    <a:ext uri="{9D8B030D-6E8A-4147-A177-3AD203B41FA5}">
                      <a16:colId xmlns:a16="http://schemas.microsoft.com/office/drawing/2014/main" val="1521154722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2292576106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1987023047"/>
                    </a:ext>
                  </a:extLst>
                </a:gridCol>
                <a:gridCol w="3600450">
                  <a:extLst>
                    <a:ext uri="{9D8B030D-6E8A-4147-A177-3AD203B41FA5}">
                      <a16:colId xmlns:a16="http://schemas.microsoft.com/office/drawing/2014/main" val="3638974464"/>
                    </a:ext>
                  </a:extLst>
                </a:gridCol>
                <a:gridCol w="2085971">
                  <a:extLst>
                    <a:ext uri="{9D8B030D-6E8A-4147-A177-3AD203B41FA5}">
                      <a16:colId xmlns:a16="http://schemas.microsoft.com/office/drawing/2014/main" val="2273404519"/>
                    </a:ext>
                  </a:extLst>
                </a:gridCol>
              </a:tblGrid>
              <a:tr h="501302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Age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Gender 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Income level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Education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marital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254104"/>
                  </a:ext>
                </a:extLst>
              </a:tr>
              <a:tr h="763796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35-45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Male or female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Middle or upper middle</a:t>
                      </a:r>
                    </a:p>
                    <a:p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($5000-8000)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Collage educated , with degree in business, technology, or creative field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Married, with or without </a:t>
                      </a:r>
                      <a:r>
                        <a:rPr lang="en-US" sz="1800" err="1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childrens</a:t>
                      </a: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66101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B63DC64-00B8-29DE-B59B-51B4B9D6E08F}"/>
              </a:ext>
            </a:extLst>
          </p:cNvPr>
          <p:cNvSpPr txBox="1"/>
          <p:nvPr/>
        </p:nvSpPr>
        <p:spPr>
          <a:xfrm>
            <a:off x="180156" y="3818255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E2E6E9"/>
                </a:solidFill>
                <a:latin typeface="Merriweather" pitchFamily="34" charset="0"/>
              </a:rPr>
              <a:t>Psychographics</a:t>
            </a:r>
            <a:endParaRPr lang="en-US" sz="2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A92D-94C6-99B5-974F-245D68244458}"/>
              </a:ext>
            </a:extLst>
          </p:cNvPr>
          <p:cNvSpPr txBox="1"/>
          <p:nvPr/>
        </p:nvSpPr>
        <p:spPr>
          <a:xfrm>
            <a:off x="4711503" y="5034902"/>
            <a:ext cx="438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Practical, detailed oriented, and eager to adopt innovation products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AACD-C9B4-2BA2-AD57-396CD11BE3EF}"/>
              </a:ext>
            </a:extLst>
          </p:cNvPr>
          <p:cNvSpPr txBox="1"/>
          <p:nvPr/>
        </p:nvSpPr>
        <p:spPr>
          <a:xfrm>
            <a:off x="8864681" y="5046363"/>
            <a:ext cx="4151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Driven to find effective solutions for improving posture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729F33-7FF3-8D8E-D2E7-7BAFC4734EEF}"/>
              </a:ext>
            </a:extLst>
          </p:cNvPr>
          <p:cNvSpPr txBox="1"/>
          <p:nvPr/>
        </p:nvSpPr>
        <p:spPr>
          <a:xfrm>
            <a:off x="206423" y="5940828"/>
            <a:ext cx="2776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E2E6E9"/>
                </a:solidFill>
                <a:latin typeface="Merriweather" pitchFamily="34" charset="0"/>
              </a:rPr>
              <a:t>Pain points</a:t>
            </a:r>
            <a:endParaRPr lang="en-US" sz="2400"/>
          </a:p>
        </p:txBody>
      </p:sp>
      <p:sp>
        <p:nvSpPr>
          <p:cNvPr id="25" name="Flowchart: Manual Input 24">
            <a:extLst>
              <a:ext uri="{FF2B5EF4-FFF2-40B4-BE49-F238E27FC236}">
                <a16:creationId xmlns:a16="http://schemas.microsoft.com/office/drawing/2014/main" id="{E52B3F87-D87F-DF57-1D7E-DE800181E378}"/>
              </a:ext>
            </a:extLst>
          </p:cNvPr>
          <p:cNvSpPr/>
          <p:nvPr/>
        </p:nvSpPr>
        <p:spPr>
          <a:xfrm>
            <a:off x="206423" y="6641335"/>
            <a:ext cx="1927177" cy="1000436"/>
          </a:xfrm>
          <a:prstGeom prst="flowChartManualInpu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5">
                    <a:lumMod val="75000"/>
                  </a:schemeClr>
                </a:solidFill>
                <a:latin typeface="Merriweather" pitchFamily="34" charset="0"/>
              </a:rPr>
              <a:t>Physical health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82DC89-46AB-44AE-8EA2-61C0C4297280}"/>
              </a:ext>
            </a:extLst>
          </p:cNvPr>
          <p:cNvSpPr/>
          <p:nvPr/>
        </p:nvSpPr>
        <p:spPr>
          <a:xfrm>
            <a:off x="2147888" y="6641334"/>
            <a:ext cx="9942286" cy="10004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Work life balance                                                                                                   Ergonomic confusion</a:t>
            </a:r>
            <a:endParaRPr lang="en-US"/>
          </a:p>
        </p:txBody>
      </p:sp>
      <p:sp>
        <p:nvSpPr>
          <p:cNvPr id="28" name="Flowchart: Manual Input 27">
            <a:extLst>
              <a:ext uri="{FF2B5EF4-FFF2-40B4-BE49-F238E27FC236}">
                <a16:creationId xmlns:a16="http://schemas.microsoft.com/office/drawing/2014/main" id="{F172A06D-6B4B-A5BD-2D93-25748CB3BDBF}"/>
              </a:ext>
            </a:extLst>
          </p:cNvPr>
          <p:cNvSpPr/>
          <p:nvPr/>
        </p:nvSpPr>
        <p:spPr>
          <a:xfrm flipH="1">
            <a:off x="12075886" y="6641333"/>
            <a:ext cx="2114648" cy="1000438"/>
          </a:xfrm>
          <a:prstGeom prst="flowChartManualInpu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5">
                    <a:lumMod val="75000"/>
                  </a:schemeClr>
                </a:solidFill>
                <a:latin typeface="Merriweather" pitchFamily="34" charset="0"/>
              </a:rPr>
              <a:t>productivity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10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546FD8B-DA25-92FC-E1FC-0397AD0C6DF6}"/>
                  </a:ext>
                </a:extLst>
              </p14:cNvPr>
              <p14:cNvContentPartPr/>
              <p14:nvPr/>
            </p14:nvContentPartPr>
            <p14:xfrm>
              <a:off x="12870780" y="7885800"/>
              <a:ext cx="1730160" cy="264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546FD8B-DA25-92FC-E1FC-0397AD0C6D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80780" y="7706045"/>
                <a:ext cx="1909800" cy="62339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E8CDE4B-29A7-4C6D-B824-1224E45F1863}"/>
              </a:ext>
            </a:extLst>
          </p:cNvPr>
          <p:cNvSpPr txBox="1"/>
          <p:nvPr/>
        </p:nvSpPr>
        <p:spPr>
          <a:xfrm>
            <a:off x="254000" y="495300"/>
            <a:ext cx="1049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E2E6E9"/>
                </a:solidFill>
                <a:latin typeface="Merriweather" pitchFamily="34" charset="0"/>
              </a:rPr>
              <a:t>Customer journey for remote and hybrid workers</a:t>
            </a:r>
            <a:endParaRPr lang="en-US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1B2EF-FB5B-21AA-DA3D-75C0A42C7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99" y="1295400"/>
            <a:ext cx="12395201" cy="696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2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80156" y="936031"/>
            <a:ext cx="4711502" cy="684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2400">
                <a:solidFill>
                  <a:srgbClr val="F5F0F0"/>
                </a:solidFill>
                <a:latin typeface="Merriweather" pitchFamily="34" charset="0"/>
              </a:rPr>
              <a:t>demographics</a:t>
            </a:r>
            <a:endParaRPr lang="en-US" sz="2400"/>
          </a:p>
        </p:txBody>
      </p:sp>
      <p:sp>
        <p:nvSpPr>
          <p:cNvPr id="5" name="Shape 1"/>
          <p:cNvSpPr/>
          <p:nvPr/>
        </p:nvSpPr>
        <p:spPr>
          <a:xfrm>
            <a:off x="206423" y="4314673"/>
            <a:ext cx="10439355" cy="1442561"/>
          </a:xfrm>
          <a:prstGeom prst="roundRect">
            <a:avLst>
              <a:gd name="adj" fmla="val 13223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206422" y="4340322"/>
            <a:ext cx="10439357" cy="7060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459562" y="4477693"/>
            <a:ext cx="37923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</a:rPr>
              <a:t>Lifestyle</a:t>
            </a:r>
            <a:endParaRPr lang="en-US" sz="1900"/>
          </a:p>
        </p:txBody>
      </p:sp>
      <p:sp>
        <p:nvSpPr>
          <p:cNvPr id="8" name="Text 4"/>
          <p:cNvSpPr/>
          <p:nvPr/>
        </p:nvSpPr>
        <p:spPr>
          <a:xfrm>
            <a:off x="3775587" y="4523143"/>
            <a:ext cx="378856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</a:rPr>
              <a:t>personality</a:t>
            </a:r>
            <a:endParaRPr lang="en-US" sz="1900"/>
          </a:p>
        </p:txBody>
      </p:sp>
      <p:sp>
        <p:nvSpPr>
          <p:cNvPr id="9" name="Text 5"/>
          <p:cNvSpPr/>
          <p:nvPr/>
        </p:nvSpPr>
        <p:spPr>
          <a:xfrm>
            <a:off x="7103063" y="4446925"/>
            <a:ext cx="37923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</a:rPr>
              <a:t>motivations</a:t>
            </a:r>
            <a:endParaRPr lang="en-US" sz="1900"/>
          </a:p>
        </p:txBody>
      </p:sp>
      <p:sp>
        <p:nvSpPr>
          <p:cNvPr id="10" name="Shape 6"/>
          <p:cNvSpPr/>
          <p:nvPr/>
        </p:nvSpPr>
        <p:spPr>
          <a:xfrm>
            <a:off x="352533" y="5034902"/>
            <a:ext cx="3314898" cy="7060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r>
              <a:rPr lang="en-US" sz="1400">
                <a:solidFill>
                  <a:srgbClr val="E2E6E9"/>
                </a:solidFill>
                <a:latin typeface="Merriweather" pitchFamily="34" charset="0"/>
              </a:rPr>
              <a:t>Health conscious employees who prioritize their physical well-being </a:t>
            </a:r>
            <a:endParaRPr 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7E0D40-6D4D-B493-10D2-BD15CC8F1475}"/>
              </a:ext>
            </a:extLst>
          </p:cNvPr>
          <p:cNvSpPr txBox="1"/>
          <p:nvPr/>
        </p:nvSpPr>
        <p:spPr>
          <a:xfrm>
            <a:off x="-39666" y="41970"/>
            <a:ext cx="9918896" cy="84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6050"/>
              </a:lnSpc>
              <a:buNone/>
            </a:pPr>
            <a:r>
              <a:rPr lang="en-US" sz="4800">
                <a:solidFill>
                  <a:srgbClr val="F5F0F0"/>
                </a:solidFill>
                <a:latin typeface="Merriweather" pitchFamily="34" charset="0"/>
              </a:rPr>
              <a:t>Niche (2):collage students</a:t>
            </a:r>
            <a:endParaRPr lang="en-US" sz="480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22FBDDE-D4BA-40C0-8E5E-479E14610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058355"/>
              </p:ext>
            </p:extLst>
          </p:nvPr>
        </p:nvGraphicFramePr>
        <p:xfrm>
          <a:off x="206424" y="2035462"/>
          <a:ext cx="10439357" cy="140414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77451">
                  <a:extLst>
                    <a:ext uri="{9D8B030D-6E8A-4147-A177-3AD203B41FA5}">
                      <a16:colId xmlns:a16="http://schemas.microsoft.com/office/drawing/2014/main" val="1521154722"/>
                    </a:ext>
                  </a:extLst>
                </a:gridCol>
                <a:gridCol w="1121259">
                  <a:extLst>
                    <a:ext uri="{9D8B030D-6E8A-4147-A177-3AD203B41FA5}">
                      <a16:colId xmlns:a16="http://schemas.microsoft.com/office/drawing/2014/main" val="2292576106"/>
                    </a:ext>
                  </a:extLst>
                </a:gridCol>
                <a:gridCol w="3953723">
                  <a:extLst>
                    <a:ext uri="{9D8B030D-6E8A-4147-A177-3AD203B41FA5}">
                      <a16:colId xmlns:a16="http://schemas.microsoft.com/office/drawing/2014/main" val="1987023047"/>
                    </a:ext>
                  </a:extLst>
                </a:gridCol>
                <a:gridCol w="1944409">
                  <a:extLst>
                    <a:ext uri="{9D8B030D-6E8A-4147-A177-3AD203B41FA5}">
                      <a16:colId xmlns:a16="http://schemas.microsoft.com/office/drawing/2014/main" val="3638974464"/>
                    </a:ext>
                  </a:extLst>
                </a:gridCol>
                <a:gridCol w="2242515">
                  <a:extLst>
                    <a:ext uri="{9D8B030D-6E8A-4147-A177-3AD203B41FA5}">
                      <a16:colId xmlns:a16="http://schemas.microsoft.com/office/drawing/2014/main" val="2273404519"/>
                    </a:ext>
                  </a:extLst>
                </a:gridCol>
              </a:tblGrid>
              <a:tr h="489743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Age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Gender 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Income level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Education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marital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254104"/>
                  </a:ext>
                </a:extLst>
              </a:tr>
              <a:tr h="893317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18-24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Male or female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Limited income, reliant on part time jobs or family support</a:t>
                      </a:r>
                    </a:p>
                    <a:p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($500-1000)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Currently in collage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Single, some in relationships</a:t>
                      </a: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66101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B63DC64-00B8-29DE-B59B-51B4B9D6E08F}"/>
              </a:ext>
            </a:extLst>
          </p:cNvPr>
          <p:cNvSpPr txBox="1"/>
          <p:nvPr/>
        </p:nvSpPr>
        <p:spPr>
          <a:xfrm>
            <a:off x="180156" y="3818255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E2E6E9"/>
                </a:solidFill>
                <a:latin typeface="Merriweather" pitchFamily="34" charset="0"/>
              </a:rPr>
              <a:t>Psychographics</a:t>
            </a:r>
            <a:endParaRPr lang="en-US" sz="2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A2A92D-94C6-99B5-974F-245D68244458}"/>
              </a:ext>
            </a:extLst>
          </p:cNvPr>
          <p:cNvSpPr txBox="1"/>
          <p:nvPr/>
        </p:nvSpPr>
        <p:spPr>
          <a:xfrm>
            <a:off x="3667431" y="5018611"/>
            <a:ext cx="331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2E6E9"/>
                </a:solidFill>
                <a:latin typeface="Merriweather" pitchFamily="34" charset="0"/>
              </a:rPr>
              <a:t>Practical, detailed oriented, and eager to adopt innovation products</a:t>
            </a:r>
            <a:endParaRPr 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FAACD-C9B4-2BA2-AD57-396CD11BE3EF}"/>
              </a:ext>
            </a:extLst>
          </p:cNvPr>
          <p:cNvSpPr txBox="1"/>
          <p:nvPr/>
        </p:nvSpPr>
        <p:spPr>
          <a:xfrm>
            <a:off x="7016042" y="5059593"/>
            <a:ext cx="3008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2E6E9"/>
                </a:solidFill>
                <a:latin typeface="Merriweather" pitchFamily="34" charset="0"/>
              </a:rPr>
              <a:t>Driven to find effective solutions for improving posture</a:t>
            </a:r>
            <a:endParaRPr 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729F33-7FF3-8D8E-D2E7-7BAFC4734EEF}"/>
              </a:ext>
            </a:extLst>
          </p:cNvPr>
          <p:cNvSpPr txBox="1"/>
          <p:nvPr/>
        </p:nvSpPr>
        <p:spPr>
          <a:xfrm>
            <a:off x="206423" y="5940828"/>
            <a:ext cx="2776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E2E6E9"/>
                </a:solidFill>
                <a:latin typeface="Merriweather" pitchFamily="34" charset="0"/>
              </a:rPr>
              <a:t>Pain points</a:t>
            </a:r>
            <a:endParaRPr lang="en-US" sz="2400"/>
          </a:p>
        </p:txBody>
      </p:sp>
      <p:sp>
        <p:nvSpPr>
          <p:cNvPr id="25" name="Flowchart: Manual Input 24">
            <a:extLst>
              <a:ext uri="{FF2B5EF4-FFF2-40B4-BE49-F238E27FC236}">
                <a16:creationId xmlns:a16="http://schemas.microsoft.com/office/drawing/2014/main" id="{E52B3F87-D87F-DF57-1D7E-DE800181E378}"/>
              </a:ext>
            </a:extLst>
          </p:cNvPr>
          <p:cNvSpPr/>
          <p:nvPr/>
        </p:nvSpPr>
        <p:spPr>
          <a:xfrm>
            <a:off x="206423" y="6641335"/>
            <a:ext cx="1927177" cy="1000436"/>
          </a:xfrm>
          <a:prstGeom prst="flowChartManualInpu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5">
                    <a:lumMod val="75000"/>
                  </a:schemeClr>
                </a:solidFill>
                <a:latin typeface="Merriweather" pitchFamily="34" charset="0"/>
              </a:rPr>
              <a:t>Physical health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82DC89-46AB-44AE-8EA2-61C0C4297280}"/>
              </a:ext>
            </a:extLst>
          </p:cNvPr>
          <p:cNvSpPr/>
          <p:nvPr/>
        </p:nvSpPr>
        <p:spPr>
          <a:xfrm>
            <a:off x="2147888" y="6641334"/>
            <a:ext cx="5586412" cy="10004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Work life balance                  Ergonomic confusion</a:t>
            </a:r>
            <a:endParaRPr lang="en-US"/>
          </a:p>
        </p:txBody>
      </p:sp>
      <p:sp>
        <p:nvSpPr>
          <p:cNvPr id="28" name="Flowchart: Manual Input 27">
            <a:extLst>
              <a:ext uri="{FF2B5EF4-FFF2-40B4-BE49-F238E27FC236}">
                <a16:creationId xmlns:a16="http://schemas.microsoft.com/office/drawing/2014/main" id="{F172A06D-6B4B-A5BD-2D93-25748CB3BDBF}"/>
              </a:ext>
            </a:extLst>
          </p:cNvPr>
          <p:cNvSpPr/>
          <p:nvPr/>
        </p:nvSpPr>
        <p:spPr>
          <a:xfrm flipH="1">
            <a:off x="7727945" y="6641333"/>
            <a:ext cx="2296102" cy="1000438"/>
          </a:xfrm>
          <a:prstGeom prst="flowChartManualInpu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5">
                    <a:lumMod val="75000"/>
                  </a:schemeClr>
                </a:solidFill>
                <a:latin typeface="Merriweather" pitchFamily="34" charset="0"/>
              </a:rPr>
              <a:t>productivity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E2CA1D89-67C4-AA93-25FC-878E9B4A1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950" y="0"/>
            <a:ext cx="3981450" cy="8229600"/>
          </a:xfrm>
          <a:prstGeom prst="rect">
            <a:avLst/>
          </a:prstGeom>
        </p:spPr>
      </p:pic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2D2D418A-7D28-B2E0-49DF-8820691AF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8950" y="2847975"/>
            <a:ext cx="398462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22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4BCA348-6146-28D4-F8DF-27FC45D89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0" y="0"/>
            <a:ext cx="3981450" cy="8229600"/>
          </a:xfrm>
          <a:prstGeom prst="rect">
            <a:avLst/>
          </a:prstGeom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41231D3-C1F4-2734-FBB9-086F8BE68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950" y="2847975"/>
            <a:ext cx="3984620" cy="2533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97C512-8E97-403E-518F-6B9C057AF27C}"/>
              </a:ext>
            </a:extLst>
          </p:cNvPr>
          <p:cNvSpPr txBox="1"/>
          <p:nvPr/>
        </p:nvSpPr>
        <p:spPr>
          <a:xfrm>
            <a:off x="0" y="276225"/>
            <a:ext cx="10648950" cy="827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6050"/>
              </a:lnSpc>
              <a:buNone/>
            </a:pPr>
            <a:r>
              <a:rPr lang="en-US" sz="4400">
                <a:solidFill>
                  <a:srgbClr val="F5F0F0"/>
                </a:solidFill>
                <a:latin typeface="Merriweather" pitchFamily="34" charset="0"/>
              </a:rPr>
              <a:t>Niche (2): collage students</a:t>
            </a:r>
            <a:endParaRPr lang="en-US" sz="4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00829-7A18-E737-FC2E-B6A4F88E4939}"/>
              </a:ext>
            </a:extLst>
          </p:cNvPr>
          <p:cNvSpPr txBox="1"/>
          <p:nvPr/>
        </p:nvSpPr>
        <p:spPr>
          <a:xfrm>
            <a:off x="319314" y="1654629"/>
            <a:ext cx="345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E2E6E9"/>
                </a:solidFill>
                <a:latin typeface="Merriweather" pitchFamily="34" charset="0"/>
              </a:rPr>
              <a:t>Geographic</a:t>
            </a:r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 </a:t>
            </a:r>
            <a:r>
              <a:rPr lang="en-US" sz="2400">
                <a:solidFill>
                  <a:srgbClr val="E2E6E9"/>
                </a:solidFill>
                <a:latin typeface="Merriweather" pitchFamily="34" charset="0"/>
              </a:rPr>
              <a:t>location</a:t>
            </a:r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CFD6A-FD56-722F-5F1E-FBECFE570E24}"/>
              </a:ext>
            </a:extLst>
          </p:cNvPr>
          <p:cNvSpPr txBox="1"/>
          <p:nvPr/>
        </p:nvSpPr>
        <p:spPr>
          <a:xfrm>
            <a:off x="319314" y="2205499"/>
            <a:ext cx="365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Saudi </a:t>
            </a:r>
            <a:r>
              <a:rPr lang="en-US" err="1">
                <a:solidFill>
                  <a:srgbClr val="E2E6E9"/>
                </a:solidFill>
                <a:latin typeface="Merriweather" pitchFamily="34" charset="0"/>
              </a:rPr>
              <a:t>arabia</a:t>
            </a:r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, Bahrain, Qatar 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808BA-479F-3BE8-9717-77852D4086F7}"/>
              </a:ext>
            </a:extLst>
          </p:cNvPr>
          <p:cNvSpPr txBox="1"/>
          <p:nvPr/>
        </p:nvSpPr>
        <p:spPr>
          <a:xfrm>
            <a:off x="4426857" y="3889829"/>
            <a:ext cx="133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345D4C-2EF7-19DD-1974-CB223044C188}"/>
              </a:ext>
            </a:extLst>
          </p:cNvPr>
          <p:cNvSpPr txBox="1"/>
          <p:nvPr/>
        </p:nvSpPr>
        <p:spPr>
          <a:xfrm>
            <a:off x="319314" y="3203749"/>
            <a:ext cx="3981450" cy="472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E2E6E9"/>
                </a:solidFill>
                <a:effectLst/>
                <a:latin typeface="Merriweather" pitchFamily="34" charset="0"/>
                <a:ea typeface="Aptos" panose="020B0004020202020204" pitchFamily="34" charset="0"/>
                <a:cs typeface="Arial" panose="020B0604020202020204" pitchFamily="34" charset="0"/>
              </a:rPr>
              <a:t>Professional</a:t>
            </a:r>
            <a:r>
              <a:rPr lang="en-US" sz="1800">
                <a:solidFill>
                  <a:srgbClr val="E2E6E9"/>
                </a:solidFill>
                <a:effectLst/>
                <a:latin typeface="Merriweather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>
                <a:solidFill>
                  <a:srgbClr val="E2E6E9"/>
                </a:solidFill>
                <a:effectLst/>
                <a:latin typeface="Merriweather" pitchFamily="34" charset="0"/>
                <a:ea typeface="Aptos" panose="020B0004020202020204" pitchFamily="34" charset="0"/>
                <a:cs typeface="Arial" panose="020B0604020202020204" pitchFamily="34" charset="0"/>
              </a:rPr>
              <a:t>backgroun</a:t>
            </a: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Aptos" panose="020B0004020202020204" pitchFamily="34" charset="0"/>
                <a:cs typeface="Arial" panose="020B0604020202020204" pitchFamily="34" charset="0"/>
              </a:rPr>
              <a:t>d</a:t>
            </a:r>
            <a:endParaRPr lang="en-US" sz="24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72737E-8A0D-C3FD-2D26-9E2DA00A4DB6}"/>
              </a:ext>
            </a:extLst>
          </p:cNvPr>
          <p:cNvSpPr txBox="1"/>
          <p:nvPr/>
        </p:nvSpPr>
        <p:spPr>
          <a:xfrm>
            <a:off x="-28132" y="2704624"/>
            <a:ext cx="1068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------------------------------------------------------------------------------------------------------------------------------------------------------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465C9-D108-8800-73AB-67B2CCDE61B5}"/>
              </a:ext>
            </a:extLst>
          </p:cNvPr>
          <p:cNvSpPr txBox="1"/>
          <p:nvPr/>
        </p:nvSpPr>
        <p:spPr>
          <a:xfrm>
            <a:off x="319314" y="3812839"/>
            <a:ext cx="10057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1-occupation: full time student, some with part time jobs (freelancing, retail, tutoring)</a:t>
            </a:r>
          </a:p>
          <a:p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2-industry: diverse field of study like </a:t>
            </a:r>
            <a:r>
              <a:rPr lang="en-US" err="1">
                <a:solidFill>
                  <a:srgbClr val="E2E6E9"/>
                </a:solidFill>
                <a:latin typeface="Merriweather" pitchFamily="34" charset="0"/>
              </a:rPr>
              <a:t>business,technology</a:t>
            </a:r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, arts, health science</a:t>
            </a:r>
          </a:p>
          <a:p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3-work </a:t>
            </a:r>
            <a:r>
              <a:rPr lang="en-US" err="1">
                <a:solidFill>
                  <a:srgbClr val="E2E6E9"/>
                </a:solidFill>
                <a:latin typeface="Merriweather" pitchFamily="34" charset="0"/>
              </a:rPr>
              <a:t>invironment</a:t>
            </a:r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: at home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14763F-F36D-8CFF-6534-8A1441C08DEB}"/>
              </a:ext>
            </a:extLst>
          </p:cNvPr>
          <p:cNvSpPr txBox="1"/>
          <p:nvPr/>
        </p:nvSpPr>
        <p:spPr>
          <a:xfrm>
            <a:off x="-28132" y="4952438"/>
            <a:ext cx="1064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-----------------------------------------------------------------------------------------------------------------------------------------------------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AF4A7C-715C-B337-1A66-E8F249F5CCA4}"/>
              </a:ext>
            </a:extLst>
          </p:cNvPr>
          <p:cNvSpPr txBox="1"/>
          <p:nvPr/>
        </p:nvSpPr>
        <p:spPr>
          <a:xfrm>
            <a:off x="319314" y="5534121"/>
            <a:ext cx="3441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E2E6E9"/>
                </a:solidFill>
                <a:latin typeface="Merriweather" pitchFamily="34" charset="0"/>
              </a:rPr>
              <a:t>Media consumptions </a:t>
            </a:r>
            <a:endParaRPr 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48947F-D28A-88ED-BDE8-059D52CCA1BD}"/>
              </a:ext>
            </a:extLst>
          </p:cNvPr>
          <p:cNvSpPr txBox="1"/>
          <p:nvPr/>
        </p:nvSpPr>
        <p:spPr>
          <a:xfrm>
            <a:off x="493486" y="6574971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0D1EF56-4350-F90E-2968-D63C3D711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955835"/>
              </p:ext>
            </p:extLst>
          </p:nvPr>
        </p:nvGraphicFramePr>
        <p:xfrm>
          <a:off x="319314" y="6243811"/>
          <a:ext cx="9753600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91319585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489933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9275423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56898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Social 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Online communities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Search engines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Content interests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820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772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546FD8B-DA25-92FC-E1FC-0397AD0C6DF6}"/>
                  </a:ext>
                </a:extLst>
              </p14:cNvPr>
              <p14:cNvContentPartPr/>
              <p14:nvPr/>
            </p14:nvContentPartPr>
            <p14:xfrm>
              <a:off x="12870780" y="7885800"/>
              <a:ext cx="1730160" cy="264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546FD8B-DA25-92FC-E1FC-0397AD0C6D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80780" y="7706045"/>
                <a:ext cx="1909800" cy="623391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A5B175C-77FC-E461-F16B-89604DDD6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0" y="1211579"/>
            <a:ext cx="12052300" cy="68018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EA5B59-5AE6-C68A-0D04-F99C74FA5046}"/>
              </a:ext>
            </a:extLst>
          </p:cNvPr>
          <p:cNvSpPr txBox="1"/>
          <p:nvPr/>
        </p:nvSpPr>
        <p:spPr>
          <a:xfrm>
            <a:off x="254000" y="4953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E2E6E9"/>
                </a:solidFill>
                <a:latin typeface="Merriweather" pitchFamily="34" charset="0"/>
              </a:rPr>
              <a:t>Customer journey for college student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87672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661B57-BBAA-8022-39F3-53D87A6D6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4630400" cy="82296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86818A5-9813-BECF-72C5-F5BDE1069099}"/>
                  </a:ext>
                </a:extLst>
              </p14:cNvPr>
              <p14:cNvContentPartPr/>
              <p14:nvPr/>
            </p14:nvContentPartPr>
            <p14:xfrm>
              <a:off x="12801424" y="7949186"/>
              <a:ext cx="1804680" cy="158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86818A5-9813-BECF-72C5-F5BDE10690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11424" y="7768775"/>
                <a:ext cx="1984320" cy="5185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6086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0" y="541853"/>
            <a:ext cx="609826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>
                <a:solidFill>
                  <a:srgbClr val="F5F0F0"/>
                </a:solidFill>
                <a:latin typeface="Merriweather" pitchFamily="34" charset="0"/>
              </a:rPr>
              <a:t>SWOT analysis</a:t>
            </a:r>
            <a:endParaRPr lang="en-US" sz="485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546FD8B-DA25-92FC-E1FC-0397AD0C6DF6}"/>
                  </a:ext>
                </a:extLst>
              </p14:cNvPr>
              <p14:cNvContentPartPr/>
              <p14:nvPr/>
            </p14:nvContentPartPr>
            <p14:xfrm>
              <a:off x="12870780" y="7885800"/>
              <a:ext cx="1730160" cy="264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546FD8B-DA25-92FC-E1FC-0397AD0C6D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80780" y="7706045"/>
                <a:ext cx="1909800" cy="623391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9B067D08-F776-E745-D5FC-7E6949251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600" y="0"/>
            <a:ext cx="4869299" cy="8229600"/>
          </a:xfrm>
          <a:prstGeom prst="rect">
            <a:avLst/>
          </a:prstGeom>
        </p:spPr>
      </p:pic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71016DD3-A651-C06D-AA6D-09A94BEFD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1600" y="2288798"/>
            <a:ext cx="4869299" cy="3652004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C2544D7-6C3A-48C2-684E-0ACD80879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996883"/>
              </p:ext>
            </p:extLst>
          </p:nvPr>
        </p:nvGraphicFramePr>
        <p:xfrm>
          <a:off x="4767698" y="1669143"/>
          <a:ext cx="9862702" cy="532242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931351">
                  <a:extLst>
                    <a:ext uri="{9D8B030D-6E8A-4147-A177-3AD203B41FA5}">
                      <a16:colId xmlns:a16="http://schemas.microsoft.com/office/drawing/2014/main" val="3336602235"/>
                    </a:ext>
                  </a:extLst>
                </a:gridCol>
                <a:gridCol w="4931351">
                  <a:extLst>
                    <a:ext uri="{9D8B030D-6E8A-4147-A177-3AD203B41FA5}">
                      <a16:colId xmlns:a16="http://schemas.microsoft.com/office/drawing/2014/main" val="3642486109"/>
                    </a:ext>
                  </a:extLst>
                </a:gridCol>
              </a:tblGrid>
              <a:tr h="653143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strengths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Weaknesses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515348"/>
                  </a:ext>
                </a:extLst>
              </a:tr>
              <a:tr h="214434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Ergonomic benefits: promote better posture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Increased productivity: by reducing pain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Growing health awareness: rising </a:t>
                      </a:r>
                      <a:r>
                        <a:rPr lang="en-US" sz="1800" err="1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awarenass</a:t>
                      </a:r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 of ergonomics and healthy work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Limited user base: kneeling chairs may not be suitable for everyone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Price point: compared to standard chair, kneeling chairs can be more expensive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need for user education: not everyone is familiar with kneeling chair benefits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18317"/>
                  </a:ext>
                </a:extLst>
              </a:tr>
              <a:tr h="673008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opportunities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threats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565660"/>
                  </a:ext>
                </a:extLst>
              </a:tr>
              <a:tr h="185193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Online marketing and sales: leveraging digital  platforms like VILNO.CO to reach wider audience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Health and wellness trend: growing emphasis on health and well being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Ergonomic alternatives: standing desks or other ergonomic furniture options could pose competition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solidFill>
                            <a:srgbClr val="E2E6E9"/>
                          </a:solidFill>
                          <a:latin typeface="Merriweather" pitchFamily="34" charset="0"/>
                        </a:rPr>
                        <a:t>Economic downturn: in eco downturn business  and consumers might prioritize lower cost furniture options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79645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27497"/>
            <a:ext cx="12566809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Pricing, Packaging, and Distribution Plan</a:t>
            </a:r>
            <a:endParaRPr lang="en-US" sz="48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192417"/>
            <a:ext cx="6266259" cy="38727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637365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Packaging</a:t>
            </a:r>
            <a:endParaRPr lang="en-US" sz="2400"/>
          </a:p>
        </p:txBody>
      </p:sp>
      <p:sp>
        <p:nvSpPr>
          <p:cNvPr id="5" name="Text 2"/>
          <p:cNvSpPr/>
          <p:nvPr/>
        </p:nvSpPr>
        <p:spPr>
          <a:xfrm>
            <a:off x="863798" y="6907173"/>
            <a:ext cx="626625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Attractive and protective.</a:t>
            </a:r>
            <a:endParaRPr lang="en-US" sz="190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223" y="2192417"/>
            <a:ext cx="6266378" cy="38728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223" y="637377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Distribution</a:t>
            </a:r>
            <a:endParaRPr lang="en-US" sz="2400"/>
          </a:p>
        </p:txBody>
      </p:sp>
      <p:sp>
        <p:nvSpPr>
          <p:cNvPr id="8" name="Text 4"/>
          <p:cNvSpPr/>
          <p:nvPr/>
        </p:nvSpPr>
        <p:spPr>
          <a:xfrm>
            <a:off x="7500223" y="6907292"/>
            <a:ext cx="626637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Online and plan to retail channels.</a:t>
            </a:r>
            <a:endParaRPr lang="en-US" sz="19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546FD8B-DA25-92FC-E1FC-0397AD0C6DF6}"/>
                  </a:ext>
                </a:extLst>
              </p14:cNvPr>
              <p14:cNvContentPartPr/>
              <p14:nvPr/>
            </p14:nvContentPartPr>
            <p14:xfrm>
              <a:off x="12870780" y="7885800"/>
              <a:ext cx="1730160" cy="264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546FD8B-DA25-92FC-E1FC-0397AD0C6D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80780" y="7706045"/>
                <a:ext cx="1909800" cy="6233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2376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455188"/>
            <a:ext cx="4869180" cy="33192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198" y="778669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Multichannel Marketing Strategies</a:t>
            </a:r>
            <a:endParaRPr lang="en-US" sz="4850"/>
          </a:p>
        </p:txBody>
      </p:sp>
      <p:sp>
        <p:nvSpPr>
          <p:cNvPr id="5" name="Shape 1"/>
          <p:cNvSpPr/>
          <p:nvPr/>
        </p:nvSpPr>
        <p:spPr>
          <a:xfrm>
            <a:off x="6705124" y="2691408"/>
            <a:ext cx="30480" cy="4759523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6967537" y="3231475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6442710" y="2969062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6638925" y="3061573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/>
          </a:p>
        </p:txBody>
      </p:sp>
      <p:sp>
        <p:nvSpPr>
          <p:cNvPr id="9" name="Text 5"/>
          <p:cNvSpPr/>
          <p:nvPr/>
        </p:nvSpPr>
        <p:spPr>
          <a:xfrm>
            <a:off x="8077914" y="2938224"/>
            <a:ext cx="39555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>
                <a:solidFill>
                  <a:srgbClr val="E2E6E9"/>
                </a:solidFill>
                <a:latin typeface="Merriweather"/>
              </a:rPr>
              <a:t>Social Media platforms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10" name="Text 6"/>
          <p:cNvSpPr/>
          <p:nvPr/>
        </p:nvSpPr>
        <p:spPr>
          <a:xfrm>
            <a:off x="8077914" y="3471743"/>
            <a:ext cx="568868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>
                <a:solidFill>
                  <a:srgbClr val="E2E6E9"/>
                </a:solidFill>
                <a:latin typeface="Merriweather"/>
              </a:rPr>
              <a:t>Snapchat-</a:t>
            </a:r>
            <a:r>
              <a:rPr lang="en-US" sz="1900" err="1">
                <a:solidFill>
                  <a:srgbClr val="E2E6E9"/>
                </a:solidFill>
                <a:latin typeface="Merriweather"/>
              </a:rPr>
              <a:t>instgram</a:t>
            </a:r>
            <a:r>
              <a:rPr lang="en-US" sz="1900">
                <a:solidFill>
                  <a:srgbClr val="E2E6E9"/>
                </a:solidFill>
                <a:latin typeface="Merriweather"/>
              </a:rPr>
              <a:t> –tik </a:t>
            </a:r>
            <a:r>
              <a:rPr lang="en-US" sz="1900" err="1">
                <a:solidFill>
                  <a:srgbClr val="E2E6E9"/>
                </a:solidFill>
                <a:latin typeface="Merriweather"/>
              </a:rPr>
              <a:t>tok</a:t>
            </a:r>
            <a:endParaRPr lang="en-US" err="1"/>
          </a:p>
        </p:txBody>
      </p:sp>
      <p:sp>
        <p:nvSpPr>
          <p:cNvPr id="11" name="Shape 7"/>
          <p:cNvSpPr/>
          <p:nvPr/>
        </p:nvSpPr>
        <p:spPr>
          <a:xfrm>
            <a:off x="6967537" y="4900255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6442710" y="4637842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6609636" y="4730353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/>
          </a:p>
        </p:txBody>
      </p:sp>
      <p:sp>
        <p:nvSpPr>
          <p:cNvPr id="14" name="Text 10"/>
          <p:cNvSpPr/>
          <p:nvPr/>
        </p:nvSpPr>
        <p:spPr>
          <a:xfrm>
            <a:off x="8077914" y="460700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>
                <a:solidFill>
                  <a:srgbClr val="E2E6E9"/>
                </a:solidFill>
                <a:latin typeface="Merriweather"/>
              </a:rPr>
              <a:t>Target audience</a:t>
            </a:r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8077914" y="5140523"/>
            <a:ext cx="568868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>
                <a:solidFill>
                  <a:srgbClr val="E2E6E9"/>
                </a:solidFill>
                <a:latin typeface="Merriweather"/>
              </a:rPr>
              <a:t>Saudi </a:t>
            </a:r>
            <a:r>
              <a:rPr lang="en-US" sz="1900" err="1">
                <a:solidFill>
                  <a:srgbClr val="E2E6E9"/>
                </a:solidFill>
                <a:latin typeface="Merriweather"/>
              </a:rPr>
              <a:t>arabia</a:t>
            </a:r>
            <a:endParaRPr lang="en-US" err="1"/>
          </a:p>
        </p:txBody>
      </p:sp>
      <p:sp>
        <p:nvSpPr>
          <p:cNvPr id="16" name="Shape 12"/>
          <p:cNvSpPr/>
          <p:nvPr/>
        </p:nvSpPr>
        <p:spPr>
          <a:xfrm>
            <a:off x="6967537" y="6569035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6442710" y="6306622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6616660" y="6399133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/>
          </a:p>
        </p:txBody>
      </p:sp>
      <p:sp>
        <p:nvSpPr>
          <p:cNvPr id="19" name="Text 15"/>
          <p:cNvSpPr/>
          <p:nvPr/>
        </p:nvSpPr>
        <p:spPr>
          <a:xfrm>
            <a:off x="8077914" y="627578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Content Marketing</a:t>
            </a:r>
            <a:endParaRPr lang="en-US" sz="2400"/>
          </a:p>
        </p:txBody>
      </p:sp>
      <p:sp>
        <p:nvSpPr>
          <p:cNvPr id="20" name="Text 16"/>
          <p:cNvSpPr/>
          <p:nvPr/>
        </p:nvSpPr>
        <p:spPr>
          <a:xfrm>
            <a:off x="8077914" y="6809303"/>
            <a:ext cx="568868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Blog posts, videos, and infographics.</a:t>
            </a:r>
            <a:endParaRPr lang="en-US" sz="19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E47C546-255D-B35E-5DAC-C0DC742EFBA0}"/>
                  </a:ext>
                </a:extLst>
              </p14:cNvPr>
              <p14:cNvContentPartPr/>
              <p14:nvPr/>
            </p14:nvContentPartPr>
            <p14:xfrm>
              <a:off x="12923340" y="7872120"/>
              <a:ext cx="1931760" cy="2131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E47C546-255D-B35E-5DAC-C0DC742EFB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33340" y="7692120"/>
                <a:ext cx="2111400" cy="572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ollage of images of a person sitting at a table&#10;&#10;Description automatically generated">
            <a:extLst>
              <a:ext uri="{FF2B5EF4-FFF2-40B4-BE49-F238E27FC236}">
                <a16:creationId xmlns:a16="http://schemas.microsoft.com/office/drawing/2014/main" id="{FE8687C3-AE6A-35EB-F3BA-C88ACCD95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273" y="-5898"/>
            <a:ext cx="8342667" cy="824139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3088BD-BEE9-0534-B168-E05AA8D645C5}"/>
              </a:ext>
            </a:extLst>
          </p:cNvPr>
          <p:cNvSpPr/>
          <p:nvPr/>
        </p:nvSpPr>
        <p:spPr>
          <a:xfrm>
            <a:off x="1671177" y="1741707"/>
            <a:ext cx="1079138" cy="1050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cs typeface="Calibri"/>
              </a:rPr>
              <a:t>instgram</a:t>
            </a:r>
            <a:endParaRPr lang="en-US" err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4311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786" y="304205"/>
            <a:ext cx="2434709" cy="243470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52011" y="3713083"/>
            <a:ext cx="12926377" cy="1521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950"/>
              </a:lnSpc>
              <a:buNone/>
            </a:pPr>
            <a:r>
              <a:rPr lang="en-US" sz="47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Introduction: our key benefits</a:t>
            </a:r>
            <a:endParaRPr lang="en-US" sz="4750"/>
          </a:p>
        </p:txBody>
      </p:sp>
      <p:sp>
        <p:nvSpPr>
          <p:cNvPr id="5" name="Shape 1"/>
          <p:cNvSpPr/>
          <p:nvPr/>
        </p:nvSpPr>
        <p:spPr>
          <a:xfrm>
            <a:off x="333136" y="5873710"/>
            <a:ext cx="547688" cy="54768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526613" y="5964911"/>
            <a:ext cx="160734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850"/>
          </a:p>
        </p:txBody>
      </p:sp>
      <p:sp>
        <p:nvSpPr>
          <p:cNvPr id="7" name="Text 3"/>
          <p:cNvSpPr/>
          <p:nvPr/>
        </p:nvSpPr>
        <p:spPr>
          <a:xfrm>
            <a:off x="1187212" y="5585611"/>
            <a:ext cx="3043118" cy="380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>
                <a:solidFill>
                  <a:srgbClr val="E2E6E9"/>
                </a:solidFill>
                <a:latin typeface="Merriweather" pitchFamily="34" charset="0"/>
              </a:rPr>
              <a:t>Promotes upright posture</a:t>
            </a:r>
            <a:endParaRPr lang="en-US" sz="2350"/>
          </a:p>
        </p:txBody>
      </p:sp>
      <p:sp>
        <p:nvSpPr>
          <p:cNvPr id="8" name="Text 4"/>
          <p:cNvSpPr/>
          <p:nvPr/>
        </p:nvSpPr>
        <p:spPr>
          <a:xfrm>
            <a:off x="1187212" y="6416596"/>
            <a:ext cx="3731318" cy="779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Reduces back pain and promotes healthy posture.</a:t>
            </a:r>
            <a:endParaRPr lang="en-US" sz="1900"/>
          </a:p>
        </p:txBody>
      </p:sp>
      <p:sp>
        <p:nvSpPr>
          <p:cNvPr id="9" name="Shape 5"/>
          <p:cNvSpPr/>
          <p:nvPr/>
        </p:nvSpPr>
        <p:spPr>
          <a:xfrm>
            <a:off x="5241965" y="5873710"/>
            <a:ext cx="547688" cy="54768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5406628" y="5964912"/>
            <a:ext cx="218361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850"/>
          </a:p>
        </p:txBody>
      </p:sp>
      <p:sp>
        <p:nvSpPr>
          <p:cNvPr id="11" name="Text 7"/>
          <p:cNvSpPr/>
          <p:nvPr/>
        </p:nvSpPr>
        <p:spPr>
          <a:xfrm>
            <a:off x="6033016" y="5873710"/>
            <a:ext cx="3043118" cy="380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Enhanced Comfort</a:t>
            </a:r>
            <a:endParaRPr lang="en-US" sz="2350"/>
          </a:p>
        </p:txBody>
      </p:sp>
      <p:sp>
        <p:nvSpPr>
          <p:cNvPr id="12" name="Text 8"/>
          <p:cNvSpPr/>
          <p:nvPr/>
        </p:nvSpPr>
        <p:spPr>
          <a:xfrm>
            <a:off x="6033016" y="6400086"/>
            <a:ext cx="3355538" cy="779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Provides superior comfort during prolonged sitting.</a:t>
            </a:r>
            <a:endParaRPr lang="en-US" sz="1900"/>
          </a:p>
        </p:txBody>
      </p:sp>
      <p:sp>
        <p:nvSpPr>
          <p:cNvPr id="13" name="Shape 9"/>
          <p:cNvSpPr/>
          <p:nvPr/>
        </p:nvSpPr>
        <p:spPr>
          <a:xfrm>
            <a:off x="9631918" y="5873710"/>
            <a:ext cx="547688" cy="54768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9803487" y="5964912"/>
            <a:ext cx="204430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850"/>
          </a:p>
        </p:txBody>
      </p:sp>
      <p:sp>
        <p:nvSpPr>
          <p:cNvPr id="15" name="Text 11"/>
          <p:cNvSpPr/>
          <p:nvPr/>
        </p:nvSpPr>
        <p:spPr>
          <a:xfrm>
            <a:off x="10422969" y="5873710"/>
            <a:ext cx="3355538" cy="760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Improves Productivity</a:t>
            </a:r>
            <a:endParaRPr lang="en-US" sz="2350"/>
          </a:p>
        </p:txBody>
      </p:sp>
      <p:sp>
        <p:nvSpPr>
          <p:cNvPr id="16" name="Text 12"/>
          <p:cNvSpPr/>
          <p:nvPr/>
        </p:nvSpPr>
        <p:spPr>
          <a:xfrm>
            <a:off x="10422969" y="6411476"/>
            <a:ext cx="3355538" cy="779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Boosts focus and reduces discomfort.</a:t>
            </a:r>
            <a:endParaRPr lang="en-US" sz="19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1E54D2A-6B89-0BE0-A6BB-CDED37DB8250}"/>
                  </a:ext>
                </a:extLst>
              </p14:cNvPr>
              <p14:cNvContentPartPr/>
              <p14:nvPr/>
            </p14:nvContentPartPr>
            <p14:xfrm>
              <a:off x="12847020" y="7954440"/>
              <a:ext cx="1792440" cy="18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1E54D2A-6B89-0BE0-A6BB-CDED37DB82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57002" y="7774440"/>
                <a:ext cx="1972116" cy="37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03088BD-BEE9-0534-B168-E05AA8D645C5}"/>
              </a:ext>
            </a:extLst>
          </p:cNvPr>
          <p:cNvSpPr/>
          <p:nvPr/>
        </p:nvSpPr>
        <p:spPr>
          <a:xfrm>
            <a:off x="1671177" y="1741707"/>
            <a:ext cx="1079138" cy="1050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cs typeface="Calibri"/>
              </a:rPr>
              <a:t>instgram</a:t>
            </a:r>
            <a:endParaRPr lang="en-US" err="1"/>
          </a:p>
        </p:txBody>
      </p:sp>
      <p:pic>
        <p:nvPicPr>
          <p:cNvPr id="2" name="Picture 1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D86A3441-38E4-A469-3D8B-037E408F3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835" y="2792156"/>
            <a:ext cx="12589565" cy="544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32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03088BD-BEE9-0534-B168-E05AA8D645C5}"/>
              </a:ext>
            </a:extLst>
          </p:cNvPr>
          <p:cNvSpPr/>
          <p:nvPr/>
        </p:nvSpPr>
        <p:spPr>
          <a:xfrm>
            <a:off x="1671177" y="1741707"/>
            <a:ext cx="1079138" cy="1050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snapchat</a:t>
            </a:r>
            <a:endParaRPr lang="en-US"/>
          </a:p>
        </p:txBody>
      </p:sp>
      <p:pic>
        <p:nvPicPr>
          <p:cNvPr id="3" name="Picture 2" descr="A screenshot of a social media story&#10;&#10;Description automatically generated">
            <a:extLst>
              <a:ext uri="{FF2B5EF4-FFF2-40B4-BE49-F238E27FC236}">
                <a16:creationId xmlns:a16="http://schemas.microsoft.com/office/drawing/2014/main" id="{63229EED-098F-C49E-42C8-F283EE997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350" y="2651"/>
            <a:ext cx="10715091" cy="822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43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03088BD-BEE9-0534-B168-E05AA8D645C5}"/>
              </a:ext>
            </a:extLst>
          </p:cNvPr>
          <p:cNvSpPr/>
          <p:nvPr/>
        </p:nvSpPr>
        <p:spPr>
          <a:xfrm>
            <a:off x="1286864" y="1185116"/>
            <a:ext cx="1079138" cy="1050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TIK TOK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20C235-245B-B104-A05B-E2B82ABCC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671" y="2471"/>
            <a:ext cx="8188929" cy="81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36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863798" y="1438870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4850">
                <a:solidFill>
                  <a:srgbClr val="F5F0F0"/>
                </a:solidFill>
                <a:latin typeface="Merriweather"/>
              </a:rPr>
              <a:t>Story telling</a:t>
            </a:r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415200" y="2434644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>
                <a:solidFill>
                  <a:srgbClr val="FF0000"/>
                </a:solidFill>
                <a:latin typeface="Merriweather"/>
              </a:rPr>
              <a:t>Pixar model</a:t>
            </a:r>
          </a:p>
        </p:txBody>
      </p:sp>
      <p:sp>
        <p:nvSpPr>
          <p:cNvPr id="15" name="Text 11"/>
          <p:cNvSpPr/>
          <p:nvPr/>
        </p:nvSpPr>
        <p:spPr>
          <a:xfrm>
            <a:off x="5191001" y="186024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>
                <a:solidFill>
                  <a:srgbClr val="E2E6E9"/>
                </a:solidFill>
                <a:ea typeface="+mn-lt"/>
                <a:cs typeface="+mn-lt"/>
                <a:hlinkClick r:id="rId3"/>
              </a:rPr>
              <a:t>https://www.tiktok.com/@comfy__chair/video/7425769445701766408?is_from_webapp=1&amp;sender_device=pc&amp;web_id=7410344342752495110</a:t>
            </a:r>
            <a:r>
              <a:rPr lang="en-US" sz="2400">
                <a:solidFill>
                  <a:srgbClr val="E2E6E9"/>
                </a:solidFill>
                <a:ea typeface="+mn-lt"/>
                <a:cs typeface="+mn-lt"/>
              </a:rPr>
              <a:t> 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17" name="Picture 16" descr="A person wearing a head scarf and holding a phone&#10;&#10;Description automatically generated">
            <a:extLst>
              <a:ext uri="{FF2B5EF4-FFF2-40B4-BE49-F238E27FC236}">
                <a16:creationId xmlns:a16="http://schemas.microsoft.com/office/drawing/2014/main" id="{B866478F-C87B-12E9-D15C-375AACF8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446" y="1461260"/>
            <a:ext cx="5915439" cy="676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92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863798" y="1438870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4850">
                <a:solidFill>
                  <a:srgbClr val="F5F0F0"/>
                </a:solidFill>
                <a:latin typeface="Merriweather"/>
              </a:rPr>
              <a:t>Story telling</a:t>
            </a:r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415200" y="2434644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>
                <a:solidFill>
                  <a:srgbClr val="FF0000"/>
                </a:solidFill>
                <a:latin typeface="Merriweather"/>
              </a:rPr>
              <a:t>Pixar model</a:t>
            </a:r>
          </a:p>
        </p:txBody>
      </p:sp>
      <p:sp>
        <p:nvSpPr>
          <p:cNvPr id="15" name="Text 11"/>
          <p:cNvSpPr/>
          <p:nvPr/>
        </p:nvSpPr>
        <p:spPr>
          <a:xfrm>
            <a:off x="5191001" y="186024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endParaRPr lang="en-US" sz="2400">
              <a:solidFill>
                <a:srgbClr val="E2E6E9"/>
              </a:solidFill>
              <a:ea typeface="+mn-lt"/>
              <a:cs typeface="+mn-lt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5456046" y="1134806"/>
            <a:ext cx="8893652" cy="3376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كان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هناك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عجوز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سعودي يدعى أبو سلطان، يحب حضور المجالس ولقاء أصدقائه. لكن مع تقدم العمر، أصبحت آلام المفاصل تمنعه من الاستمتاع بهذه اللقاءات الطويلة.</a:t>
            </a:r>
          </a:p>
          <a:p>
            <a:endParaRPr lang="en-US" sz="1900" b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يوماً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بعد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يوم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،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بدأ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أبو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سلطان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يتجنب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الذهاب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إلى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المجالس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،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خوفاً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من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الألم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الذي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سيشعر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به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حتى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أنه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بدأ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يشعر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بالعزلة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والحزن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لابتعاده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عن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أحبائه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  <a:p>
            <a:endParaRPr lang="en-US" sz="1900" b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في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أحد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الأيام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،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سمع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أبو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سلطان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من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حفيده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عن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كرسي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جديد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مصمم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خصيصاً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لكبار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السن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في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المجالس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السعودية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شعر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بالفضول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والأمل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،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لكنه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كان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متردداً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في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تجربة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شيء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جديد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  <a:p>
            <a:endParaRPr lang="en-US" sz="1900" b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بعد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إلحاح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من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عائلته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،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قرر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أبو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سلطان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أخيراً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زيارة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المجلس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الذي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يحتوي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على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هذا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الكرسي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الخاص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وهناك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،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جلس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على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الكرسي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بحذر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،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متوقعاً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الألم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المعتاد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  <a:p>
            <a:endParaRPr lang="en-US" sz="1900" b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لدهشته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،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مرت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الساعات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وهو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جالس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دون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أي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شعور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بالألم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استطاع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أبو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سلطان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الاستمتاع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بالحديث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مع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أصدقائه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،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والضحك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،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وتناول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القهوة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دون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الحاجة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للتحرك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بسبب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عدم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الراحة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  <a:p>
            <a:endParaRPr lang="en-US" sz="1900" b="1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ts val="3100"/>
              </a:lnSpc>
            </a:pP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منذ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ذلك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اليوم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،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أصبح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أبو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سلطان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من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أكثر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رواد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المجلس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حماساً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عاد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إلى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عاداته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القديمة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في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لقاء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الأصدقاء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،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وحتى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أنه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بدأ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في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دعوة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أصدقائه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المسنين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لتجربة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الكرسي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الخاص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أصبح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أبو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سلطان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يشعر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بالشباب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مجدداً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،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مدركاً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أن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التكنولوجيا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الحديثة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يمكنها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أن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تتناغم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مع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التقاليد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لتحسين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حياة</a:t>
            </a:r>
            <a:r>
              <a:rPr lang="en-US" sz="19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900" b="1" err="1">
                <a:solidFill>
                  <a:schemeClr val="bg1"/>
                </a:solidFill>
                <a:ea typeface="+mn-lt"/>
                <a:cs typeface="+mn-lt"/>
              </a:rPr>
              <a:t>الجميع</a:t>
            </a:r>
          </a:p>
        </p:txBody>
      </p:sp>
    </p:spTree>
    <p:extLst>
      <p:ext uri="{BB962C8B-B14F-4D97-AF65-F5344CB8AC3E}">
        <p14:creationId xmlns:p14="http://schemas.microsoft.com/office/powerpoint/2010/main" val="3134544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shot of a chair&#10;&#10;Description automatically generated">
            <a:extLst>
              <a:ext uri="{FF2B5EF4-FFF2-40B4-BE49-F238E27FC236}">
                <a16:creationId xmlns:a16="http://schemas.microsoft.com/office/drawing/2014/main" id="{2F3C2A03-64D8-65E3-2A22-7CAFE1332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177" y="722299"/>
            <a:ext cx="7315200" cy="3388659"/>
          </a:xfrm>
          <a:prstGeom prst="rect">
            <a:avLst/>
          </a:prstGeom>
        </p:spPr>
      </p:pic>
      <p:pic>
        <p:nvPicPr>
          <p:cNvPr id="3" name="Picture 2" descr="A screenshot of a video&#10;&#10;Description automatically generated">
            <a:extLst>
              <a:ext uri="{FF2B5EF4-FFF2-40B4-BE49-F238E27FC236}">
                <a16:creationId xmlns:a16="http://schemas.microsoft.com/office/drawing/2014/main" id="{BF1B9616-CBFF-3124-E8CA-0F429E6DE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734" y="4256891"/>
            <a:ext cx="7315200" cy="33893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B952EA-AF87-6E92-3778-869A28320760}"/>
              </a:ext>
            </a:extLst>
          </p:cNvPr>
          <p:cNvSpPr/>
          <p:nvPr/>
        </p:nvSpPr>
        <p:spPr>
          <a:xfrm>
            <a:off x="1312990" y="727916"/>
            <a:ext cx="1209766" cy="1050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You Tube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56256-3D74-2CAC-4F36-5AC01246A7AB}"/>
              </a:ext>
            </a:extLst>
          </p:cNvPr>
          <p:cNvSpPr txBox="1"/>
          <p:nvPr/>
        </p:nvSpPr>
        <p:spPr>
          <a:xfrm>
            <a:off x="1149532" y="2423160"/>
            <a:ext cx="37882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FFFFFF"/>
                </a:solidFill>
                <a:cs typeface="Calibri"/>
                <a:hlinkClick r:id="rId4"/>
              </a:rPr>
              <a:t>You Tube</a:t>
            </a:r>
            <a:r>
              <a:rPr lang="en-US" sz="2800">
                <a:solidFill>
                  <a:srgbClr val="FFFFFF"/>
                </a:solidFill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1104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&amp;#39;s feet in a chair&#10;&#10;Description automatically generated">
            <a:extLst>
              <a:ext uri="{FF2B5EF4-FFF2-40B4-BE49-F238E27FC236}">
                <a16:creationId xmlns:a16="http://schemas.microsoft.com/office/drawing/2014/main" id="{832D7B17-6030-AB83-DA56-02B882676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48" y="2429623"/>
            <a:ext cx="8307977" cy="38275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6820BF-61BC-4536-50C7-741F03F105FB}"/>
              </a:ext>
            </a:extLst>
          </p:cNvPr>
          <p:cNvSpPr/>
          <p:nvPr/>
        </p:nvSpPr>
        <p:spPr>
          <a:xfrm>
            <a:off x="1051732" y="2426087"/>
            <a:ext cx="1418771" cy="1050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Google Sites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3B517-B9C6-3961-5E37-B6292F4E0641}"/>
              </a:ext>
            </a:extLst>
          </p:cNvPr>
          <p:cNvSpPr txBox="1"/>
          <p:nvPr/>
        </p:nvSpPr>
        <p:spPr>
          <a:xfrm>
            <a:off x="1058091" y="395151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FFFF"/>
                </a:solidFill>
                <a:cs typeface="Calibri"/>
                <a:hlinkClick r:id="rId3"/>
              </a:rPr>
              <a:t>website</a:t>
            </a:r>
            <a:endParaRPr lang="en-US" sz="3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4183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627" y="1622703"/>
            <a:ext cx="4985147" cy="498514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01993" y="551498"/>
            <a:ext cx="7740015" cy="1253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Features</a:t>
            </a:r>
            <a:endParaRPr lang="en-US" sz="390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93" y="2106097"/>
            <a:ext cx="501372" cy="50137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01993" y="2807970"/>
            <a:ext cx="2507218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E2E6E9"/>
                </a:solidFill>
                <a:latin typeface="Merriweather" pitchFamily="34" charset="0"/>
              </a:rPr>
              <a:t>U-Shaped cushion</a:t>
            </a:r>
            <a:endParaRPr lang="en-US" sz="1950"/>
          </a:p>
        </p:txBody>
      </p:sp>
      <p:sp>
        <p:nvSpPr>
          <p:cNvPr id="7" name="Text 2"/>
          <p:cNvSpPr/>
          <p:nvPr/>
        </p:nvSpPr>
        <p:spPr>
          <a:xfrm>
            <a:off x="701993" y="3241596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Offers targeted support to the lower bask.</a:t>
            </a:r>
            <a:endParaRPr lang="en-US" sz="155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993" y="4164330"/>
            <a:ext cx="501372" cy="50137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01993" y="4866203"/>
            <a:ext cx="3007858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E2E6E9"/>
                </a:solidFill>
                <a:latin typeface="Merriweather" pitchFamily="34" charset="0"/>
              </a:rPr>
              <a:t>Eco friendly materials</a:t>
            </a:r>
            <a:endParaRPr lang="en-US" sz="1950"/>
          </a:p>
        </p:txBody>
      </p:sp>
      <p:sp>
        <p:nvSpPr>
          <p:cNvPr id="10" name="Text 4"/>
          <p:cNvSpPr/>
          <p:nvPr/>
        </p:nvSpPr>
        <p:spPr>
          <a:xfrm>
            <a:off x="701993" y="5299829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Ensure recycle and sustainable materials.</a:t>
            </a:r>
            <a:endParaRPr lang="en-US" sz="155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993" y="6222563"/>
            <a:ext cx="501372" cy="50137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01993" y="6924437"/>
            <a:ext cx="2507218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E2E6E9"/>
                </a:solidFill>
                <a:latin typeface="Merriweather" pitchFamily="34" charset="0"/>
              </a:rPr>
              <a:t>Active sitting</a:t>
            </a:r>
            <a:endParaRPr lang="en-US" sz="1950"/>
          </a:p>
        </p:txBody>
      </p:sp>
      <p:sp>
        <p:nvSpPr>
          <p:cNvPr id="13" name="Text 6"/>
          <p:cNvSpPr/>
          <p:nvPr/>
        </p:nvSpPr>
        <p:spPr>
          <a:xfrm>
            <a:off x="701993" y="7358063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Facilitates dynamic movement while seated.</a:t>
            </a:r>
            <a:endParaRPr lang="en-US" sz="15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10420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>
                <a:solidFill>
                  <a:srgbClr val="F5F0F0"/>
                </a:solidFill>
                <a:latin typeface="Merriweather" pitchFamily="34" charset="0"/>
              </a:rPr>
              <a:t>Pain points</a:t>
            </a:r>
            <a:endParaRPr lang="en-US" sz="4850"/>
          </a:p>
        </p:txBody>
      </p:sp>
      <p:sp>
        <p:nvSpPr>
          <p:cNvPr id="3" name="Text 1"/>
          <p:cNvSpPr/>
          <p:nvPr/>
        </p:nvSpPr>
        <p:spPr>
          <a:xfrm>
            <a:off x="863798" y="456997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>
                <a:solidFill>
                  <a:srgbClr val="F5F0F0"/>
                </a:solidFill>
                <a:latin typeface="Merriweather" pitchFamily="34" charset="0"/>
              </a:rPr>
              <a:t>Poor posture</a:t>
            </a:r>
            <a:endParaRPr lang="en-US" sz="2400"/>
          </a:p>
        </p:txBody>
      </p:sp>
      <p:sp>
        <p:nvSpPr>
          <p:cNvPr id="5" name="Text 3"/>
          <p:cNvSpPr/>
          <p:nvPr/>
        </p:nvSpPr>
        <p:spPr>
          <a:xfrm>
            <a:off x="5372576" y="456997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>
                <a:solidFill>
                  <a:srgbClr val="F5F0F0"/>
                </a:solidFill>
                <a:latin typeface="Merriweather" pitchFamily="34" charset="0"/>
              </a:rPr>
              <a:t>Back and leg pain</a:t>
            </a:r>
            <a:endParaRPr lang="en-US" sz="2400"/>
          </a:p>
        </p:txBody>
      </p:sp>
      <p:sp>
        <p:nvSpPr>
          <p:cNvPr id="7" name="Text 5"/>
          <p:cNvSpPr/>
          <p:nvPr/>
        </p:nvSpPr>
        <p:spPr>
          <a:xfrm>
            <a:off x="9881354" y="456997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>
                <a:solidFill>
                  <a:srgbClr val="F5F0F0"/>
                </a:solidFill>
                <a:latin typeface="Merriweather" pitchFamily="34" charset="0"/>
              </a:rPr>
              <a:t>Discomfort during long hours</a:t>
            </a:r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9EF40-D2C4-6182-0070-7CEB55BE830F}"/>
              </a:ext>
            </a:extLst>
          </p:cNvPr>
          <p:cNvSpPr txBox="1"/>
          <p:nvPr/>
        </p:nvSpPr>
        <p:spPr>
          <a:xfrm>
            <a:off x="863798" y="5202317"/>
            <a:ext cx="3085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Addresses the discomfort and health issues associated with prolonged poor posture .</a:t>
            </a:r>
            <a:endParaRPr lang="en-US" sz="1800"/>
          </a:p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61EA4B-4896-F028-F2D2-05C0D4932CEB}"/>
              </a:ext>
            </a:extLst>
          </p:cNvPr>
          <p:cNvSpPr txBox="1"/>
          <p:nvPr/>
        </p:nvSpPr>
        <p:spPr>
          <a:xfrm>
            <a:off x="5372576" y="5202317"/>
            <a:ext cx="3669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Offers relief and support for users experience discomfort in these </a:t>
            </a:r>
            <a:r>
              <a:rPr lang="en-US" err="1">
                <a:solidFill>
                  <a:srgbClr val="E2E6E9"/>
                </a:solidFill>
                <a:latin typeface="Merriweather" pitchFamily="34" charset="0"/>
              </a:rPr>
              <a:t>ereas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0A00E8-23B3-8308-0430-42C1808D18AF}"/>
              </a:ext>
            </a:extLst>
          </p:cNvPr>
          <p:cNvSpPr txBox="1"/>
          <p:nvPr/>
        </p:nvSpPr>
        <p:spPr>
          <a:xfrm>
            <a:off x="9881354" y="5202317"/>
            <a:ext cx="3085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Provides ergonomic support to reduce strain and discomfort during extended sitting periods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B5B1B-F85D-E0F8-587F-AAEA5A7B4099}"/>
              </a:ext>
            </a:extLst>
          </p:cNvPr>
          <p:cNvSpPr txBox="1"/>
          <p:nvPr/>
        </p:nvSpPr>
        <p:spPr>
          <a:xfrm>
            <a:off x="12966740" y="7746609"/>
            <a:ext cx="95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00D5F16-4C97-8B65-0784-B40FFDBDFA76}"/>
                  </a:ext>
                </a:extLst>
              </p14:cNvPr>
              <p14:cNvContentPartPr/>
              <p14:nvPr/>
            </p14:nvContentPartPr>
            <p14:xfrm>
              <a:off x="12597900" y="7873080"/>
              <a:ext cx="2216160" cy="419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00D5F16-4C97-8B65-0784-B40FFDBDFA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07885" y="7693080"/>
                <a:ext cx="2395829" cy="779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10420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>
                <a:solidFill>
                  <a:srgbClr val="F5F0F0"/>
                </a:solidFill>
                <a:latin typeface="Merriweather" pitchFamily="34" charset="0"/>
              </a:rPr>
              <a:t>Unique selling points (UPSs)</a:t>
            </a:r>
            <a:endParaRPr lang="en-US" sz="4850"/>
          </a:p>
        </p:txBody>
      </p:sp>
      <p:sp>
        <p:nvSpPr>
          <p:cNvPr id="3" name="Text 1"/>
          <p:cNvSpPr/>
          <p:nvPr/>
        </p:nvSpPr>
        <p:spPr>
          <a:xfrm>
            <a:off x="863798" y="456997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>
                <a:solidFill>
                  <a:srgbClr val="F5F0F0"/>
                </a:solidFill>
                <a:latin typeface="Merriweather" pitchFamily="34" charset="0"/>
              </a:rPr>
              <a:t>Quality of materials</a:t>
            </a:r>
            <a:endParaRPr lang="en-US" sz="2400"/>
          </a:p>
        </p:txBody>
      </p:sp>
      <p:sp>
        <p:nvSpPr>
          <p:cNvPr id="4" name="Text 2"/>
          <p:cNvSpPr/>
          <p:nvPr/>
        </p:nvSpPr>
        <p:spPr>
          <a:xfrm>
            <a:off x="991274" y="6679645"/>
            <a:ext cx="4381302" cy="825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/>
          </a:p>
        </p:txBody>
      </p:sp>
      <p:sp>
        <p:nvSpPr>
          <p:cNvPr id="5" name="Text 3"/>
          <p:cNvSpPr/>
          <p:nvPr/>
        </p:nvSpPr>
        <p:spPr>
          <a:xfrm>
            <a:off x="5372576" y="456997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>
                <a:solidFill>
                  <a:srgbClr val="F5F0F0"/>
                </a:solidFill>
                <a:latin typeface="Merriweather" pitchFamily="34" charset="0"/>
              </a:rPr>
              <a:t>versatility</a:t>
            </a:r>
            <a:endParaRPr lang="en-US" sz="2400"/>
          </a:p>
        </p:txBody>
      </p:sp>
      <p:sp>
        <p:nvSpPr>
          <p:cNvPr id="7" name="Text 5"/>
          <p:cNvSpPr/>
          <p:nvPr/>
        </p:nvSpPr>
        <p:spPr>
          <a:xfrm>
            <a:off x="9462254" y="4569976"/>
            <a:ext cx="356794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satisfaction</a:t>
            </a:r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9EF40-D2C4-6182-0070-7CEB55BE830F}"/>
              </a:ext>
            </a:extLst>
          </p:cNvPr>
          <p:cNvSpPr txBox="1"/>
          <p:nvPr/>
        </p:nvSpPr>
        <p:spPr>
          <a:xfrm>
            <a:off x="863798" y="5202317"/>
            <a:ext cx="3555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Addresses the discomfort and health issues associated with prolonged poor posture .</a:t>
            </a:r>
            <a:endParaRPr lang="en-US" sz="1800"/>
          </a:p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92AB738-915B-772E-1645-0E209B400038}"/>
                  </a:ext>
                </a:extLst>
              </p14:cNvPr>
              <p14:cNvContentPartPr/>
              <p14:nvPr/>
            </p14:nvContentPartPr>
            <p14:xfrm>
              <a:off x="12908220" y="7946880"/>
              <a:ext cx="1803240" cy="93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92AB738-915B-772E-1645-0E209B4000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18238" y="7766880"/>
                <a:ext cx="1982844" cy="4532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1152E8A-0B25-ABF7-FF46-040329F76E89}"/>
              </a:ext>
            </a:extLst>
          </p:cNvPr>
          <p:cNvSpPr txBox="1"/>
          <p:nvPr/>
        </p:nvSpPr>
        <p:spPr>
          <a:xfrm>
            <a:off x="5372576" y="5202317"/>
            <a:ext cx="3212624" cy="848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3100"/>
              </a:lnSpc>
              <a:buNone/>
            </a:pPr>
            <a:r>
              <a:rPr lang="en-US" sz="18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Suitable for various work </a:t>
            </a:r>
            <a:r>
              <a:rPr lang="en-US" sz="180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invironments</a:t>
            </a:r>
            <a:r>
              <a:rPr lang="en-US" sz="18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DC3C9E-3A81-3A48-6FDA-8C569AA392D3}"/>
              </a:ext>
            </a:extLst>
          </p:cNvPr>
          <p:cNvSpPr txBox="1"/>
          <p:nvPr/>
        </p:nvSpPr>
        <p:spPr>
          <a:xfrm>
            <a:off x="9462254" y="5202317"/>
            <a:ext cx="3617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Positive testimonials highlight its effectiveness and comfort.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47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653" y="1644253"/>
            <a:ext cx="4941094" cy="494109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3429" y="651748"/>
            <a:ext cx="7617143" cy="1363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Competitive advantages</a:t>
            </a:r>
            <a:endParaRPr lang="en-US" sz="425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29" y="2342436"/>
            <a:ext cx="1090732" cy="174509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181344" y="2560558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Superior Comfort</a:t>
            </a:r>
            <a:endParaRPr lang="en-US" sz="210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29" y="4087535"/>
            <a:ext cx="1090732" cy="174509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81344" y="4305657"/>
            <a:ext cx="4981456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>
                <a:solidFill>
                  <a:srgbClr val="E2E6E9"/>
                </a:solidFill>
                <a:latin typeface="Merriweather" pitchFamily="34" charset="0"/>
              </a:rPr>
              <a:t>Unique active sitting technology</a:t>
            </a:r>
            <a:endParaRPr lang="en-US" sz="210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429" y="5832634"/>
            <a:ext cx="1090732" cy="174509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181344" y="6050756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>
                <a:solidFill>
                  <a:srgbClr val="E2E6E9"/>
                </a:solidFill>
                <a:latin typeface="Merriweather" pitchFamily="34" charset="0"/>
              </a:rPr>
              <a:t>Versatile </a:t>
            </a:r>
            <a:endParaRPr lang="en-US" sz="21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72D370-FC6A-09C2-04B7-23E2ED4AC2B8}"/>
              </a:ext>
            </a:extLst>
          </p:cNvPr>
          <p:cNvSpPr txBox="1"/>
          <p:nvPr/>
        </p:nvSpPr>
        <p:spPr>
          <a:xfrm>
            <a:off x="2181344" y="3031212"/>
            <a:ext cx="5486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The cushion adapts to the body</a:t>
            </a:r>
            <a:r>
              <a:rPr lang="en-US" sz="1600">
                <a:solidFill>
                  <a:srgbClr val="E2E6E9"/>
                </a:solidFill>
                <a:latin typeface="Merriweather" pitchFamily="34" charset="0"/>
              </a:rPr>
              <a:t> shape, while the ergonomic design promotes proper alignment .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A7AE4E-6BA6-9100-811A-5EBA02481343}"/>
              </a:ext>
            </a:extLst>
          </p:cNvPr>
          <p:cNvSpPr txBox="1"/>
          <p:nvPr/>
        </p:nvSpPr>
        <p:spPr>
          <a:xfrm>
            <a:off x="2126814" y="4683105"/>
            <a:ext cx="7017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combines the benefits of ergonomic support with the </a:t>
            </a:r>
            <a:r>
              <a:rPr lang="en-US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advantages of movement , this feature sets it apart from traditional static chairs and added value to customer .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8A8FFA-58A7-4B4C-7570-AAF0C86960B2}"/>
              </a:ext>
            </a:extLst>
          </p:cNvPr>
          <p:cNvSpPr txBox="1"/>
          <p:nvPr/>
        </p:nvSpPr>
        <p:spPr>
          <a:xfrm>
            <a:off x="2126814" y="6512668"/>
            <a:ext cx="524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This versatility ensures a comfort and personalized sitting experience.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A4B5B1B-F85D-E0F8-587F-AAEA5A7B4099}"/>
              </a:ext>
            </a:extLst>
          </p:cNvPr>
          <p:cNvSpPr txBox="1"/>
          <p:nvPr/>
        </p:nvSpPr>
        <p:spPr>
          <a:xfrm>
            <a:off x="12966740" y="7746609"/>
            <a:ext cx="95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00D5F16-4C97-8B65-0784-B40FFDBDFA76}"/>
                  </a:ext>
                </a:extLst>
              </p14:cNvPr>
              <p14:cNvContentPartPr/>
              <p14:nvPr/>
            </p14:nvContentPartPr>
            <p14:xfrm>
              <a:off x="12597900" y="7873080"/>
              <a:ext cx="2216160" cy="4197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00D5F16-4C97-8B65-0784-B40FFDBDFA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07885" y="7693080"/>
                <a:ext cx="2395829" cy="7794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F591392-C42B-451C-9131-62FA6CA47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756" y="1993269"/>
            <a:ext cx="3564888" cy="53473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2EBC82-834D-A34D-FD5C-D4B56F9D7273}"/>
              </a:ext>
            </a:extLst>
          </p:cNvPr>
          <p:cNvSpPr/>
          <p:nvPr/>
        </p:nvSpPr>
        <p:spPr>
          <a:xfrm>
            <a:off x="5250339" y="719435"/>
            <a:ext cx="41297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Brand mantra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34978-9AF9-CB2F-6B02-C515FBFC30C9}"/>
              </a:ext>
            </a:extLst>
          </p:cNvPr>
          <p:cNvSpPr txBox="1"/>
          <p:nvPr/>
        </p:nvSpPr>
        <p:spPr>
          <a:xfrm>
            <a:off x="1291779" y="4114799"/>
            <a:ext cx="3115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E2E6E9"/>
                </a:solidFill>
                <a:latin typeface="Merriweather" pitchFamily="34" charset="0"/>
              </a:rPr>
              <a:t>Raise your efficiency</a:t>
            </a:r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B86A0E-03BA-B584-87BC-096F9EC26742}"/>
              </a:ext>
            </a:extLst>
          </p:cNvPr>
          <p:cNvSpPr txBox="1"/>
          <p:nvPr/>
        </p:nvSpPr>
        <p:spPr>
          <a:xfrm>
            <a:off x="10797540" y="4213860"/>
            <a:ext cx="2999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E2E6E9"/>
                </a:solidFill>
                <a:latin typeface="Merriweather" pitchFamily="34" charset="0"/>
              </a:rPr>
              <a:t>Enhance your comfort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62925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1" y="2288738"/>
            <a:ext cx="4869299" cy="36520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720068" y="484696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540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Brand positioning</a:t>
            </a:r>
            <a:endParaRPr lang="en-US" sz="5400"/>
          </a:p>
        </p:txBody>
      </p:sp>
      <p:sp>
        <p:nvSpPr>
          <p:cNvPr id="5" name="Shape 1"/>
          <p:cNvSpPr/>
          <p:nvPr/>
        </p:nvSpPr>
        <p:spPr>
          <a:xfrm>
            <a:off x="5600246" y="1666318"/>
            <a:ext cx="5228717" cy="1407268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r>
              <a:rPr lang="en-US" sz="2200">
                <a:solidFill>
                  <a:srgbClr val="E2E6E9"/>
                </a:solidFill>
                <a:latin typeface="Merriweather" pitchFamily="34" charset="0"/>
              </a:rPr>
              <a:t>To: struggles with maintain posture and comfort during long hours at the computer</a:t>
            </a:r>
            <a:endParaRPr lang="en-US" sz="2200">
              <a:latin typeface="Algerian" panose="04020705040A02060702" pitchFamily="82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9601201" y="3382463"/>
            <a:ext cx="4823716" cy="197999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r>
              <a:rPr lang="en-US" sz="2000" b="1">
                <a:solidFill>
                  <a:srgbClr val="E2E6E9"/>
                </a:solidFill>
                <a:latin typeface="Merriweather" pitchFamily="34" charset="0"/>
              </a:rPr>
              <a:t>Comfy chair consumer furniture </a:t>
            </a:r>
          </a:p>
          <a:p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Improve posture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Reduce back and nick pain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Eco friendly and sustainable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Durable and comfortable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612E74D-44F7-99C6-4049-AE25C43BFE3F}"/>
                  </a:ext>
                </a:extLst>
              </p14:cNvPr>
              <p14:cNvContentPartPr/>
              <p14:nvPr/>
            </p14:nvContentPartPr>
            <p14:xfrm>
              <a:off x="12908220" y="7955160"/>
              <a:ext cx="1755360" cy="66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612E74D-44F7-99C6-4049-AE25C43BFE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18220" y="7775160"/>
                <a:ext cx="1935000" cy="4262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hape 7"/>
          <p:cNvSpPr/>
          <p:nvPr/>
        </p:nvSpPr>
        <p:spPr>
          <a:xfrm>
            <a:off x="5486401" y="5671335"/>
            <a:ext cx="9144000" cy="2558265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Because: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Relieves lower back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Engaging core muscles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Relieves disc stress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E2E6E9"/>
                </a:solidFill>
                <a:latin typeface="Merriweather" pitchFamily="34" charset="0"/>
              </a:rPr>
              <a:t>Lightweight and portable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636" y="308491"/>
            <a:ext cx="3906163" cy="24684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3798" y="4365427"/>
            <a:ext cx="12434054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 Customer Personas</a:t>
            </a:r>
            <a:endParaRPr lang="en-US" sz="4850"/>
          </a:p>
        </p:txBody>
      </p:sp>
      <p:sp>
        <p:nvSpPr>
          <p:cNvPr id="5" name="Shape 1"/>
          <p:cNvSpPr/>
          <p:nvPr/>
        </p:nvSpPr>
        <p:spPr>
          <a:xfrm>
            <a:off x="863798" y="5506879"/>
            <a:ext cx="12902803" cy="1442561"/>
          </a:xfrm>
          <a:prstGeom prst="roundRect">
            <a:avLst>
              <a:gd name="adj" fmla="val 7186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127403" y="5677733"/>
            <a:ext cx="37923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Remote and hybrid Workers</a:t>
            </a:r>
            <a:endParaRPr lang="en-US" sz="1900"/>
          </a:p>
        </p:txBody>
      </p:sp>
      <p:sp>
        <p:nvSpPr>
          <p:cNvPr id="8" name="Text 4"/>
          <p:cNvSpPr/>
          <p:nvPr/>
        </p:nvSpPr>
        <p:spPr>
          <a:xfrm>
            <a:off x="8421089" y="5658503"/>
            <a:ext cx="378856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Students</a:t>
            </a:r>
            <a:endParaRPr lang="en-US" sz="1900"/>
          </a:p>
        </p:txBody>
      </p:sp>
      <p:sp>
        <p:nvSpPr>
          <p:cNvPr id="10" name="Shape 6"/>
          <p:cNvSpPr/>
          <p:nvPr/>
        </p:nvSpPr>
        <p:spPr>
          <a:xfrm>
            <a:off x="879038" y="6228159"/>
            <a:ext cx="12871013" cy="7060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1127403" y="6383774"/>
            <a:ext cx="37923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Need for posture support.</a:t>
            </a:r>
            <a:endParaRPr lang="en-US" sz="1900"/>
          </a:p>
        </p:txBody>
      </p:sp>
      <p:sp>
        <p:nvSpPr>
          <p:cNvPr id="12" name="Text 8"/>
          <p:cNvSpPr/>
          <p:nvPr/>
        </p:nvSpPr>
        <p:spPr>
          <a:xfrm>
            <a:off x="8421088" y="6364844"/>
            <a:ext cx="378856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Long study sessions.</a:t>
            </a:r>
            <a:endParaRPr lang="en-US" sz="19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3E090FC-5F76-6EFE-4094-AA0D994D5290}"/>
                  </a:ext>
                </a:extLst>
              </p14:cNvPr>
              <p14:cNvContentPartPr/>
              <p14:nvPr/>
            </p14:nvContentPartPr>
            <p14:xfrm>
              <a:off x="12830537" y="7924337"/>
              <a:ext cx="1696680" cy="601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3E090FC-5F76-6EFE-4094-AA0D994D52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40537" y="7744337"/>
                <a:ext cx="1876320" cy="419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504b77d-c97b-4672-a364-f1725853cd5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E39D77036B584AA3776E1729ED1345" ma:contentTypeVersion="6" ma:contentTypeDescription="Create a new document." ma:contentTypeScope="" ma:versionID="2d2fc243cbca90e510dfbf1e6a32db63">
  <xsd:schema xmlns:xsd="http://www.w3.org/2001/XMLSchema" xmlns:xs="http://www.w3.org/2001/XMLSchema" xmlns:p="http://schemas.microsoft.com/office/2006/metadata/properties" xmlns:ns3="7504b77d-c97b-4672-a364-f1725853cd56" targetNamespace="http://schemas.microsoft.com/office/2006/metadata/properties" ma:root="true" ma:fieldsID="0b99fe83f24e2d85f9da7f6e8b88c344" ns3:_="">
    <xsd:import namespace="7504b77d-c97b-4672-a364-f1725853cd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04b77d-c97b-4672-a364-f1725853cd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DC5901-1085-40F8-991E-884620539C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F2275A-5366-4011-98EB-E8F054F8EA23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7504b77d-c97b-4672-a364-f1725853cd56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52DD524-6183-4B11-8A7E-9A07E57C6E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04b77d-c97b-4672-a364-f1725853cd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1017</Words>
  <Application>Microsoft Office PowerPoint</Application>
  <PresentationFormat>Custom</PresentationFormat>
  <Paragraphs>204</Paragraphs>
  <Slides>26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Merriweather</vt:lpstr>
      <vt:lpstr>Aptos</vt:lpstr>
      <vt:lpstr>Algerian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Mohamed_502b</cp:lastModifiedBy>
  <cp:revision>2</cp:revision>
  <dcterms:created xsi:type="dcterms:W3CDTF">2024-10-18T16:56:27Z</dcterms:created>
  <dcterms:modified xsi:type="dcterms:W3CDTF">2024-11-26T19:47:08Z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0x0101000AE39D77036B584AA3776E1729ED1345</vt:lpwstr>
  </property>
</Properties>
</file>